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2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slide" Target="slide12.xml"/><Relationship Id="rId4" Type="http://schemas.openxmlformats.org/officeDocument/2006/relationships/image" Target="../media/image29.pn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" Target="slide6.xml"/><Relationship Id="rId7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" Target="slide9.xml"/><Relationship Id="rId7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slide" Target="slide10.xml"/><Relationship Id="rId7" Type="http://schemas.openxmlformats.org/officeDocument/2006/relationships/image" Target="../media/image2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3.png"/><Relationship Id="rId4" Type="http://schemas.openxmlformats.org/officeDocument/2006/relationships/image" Target="../media/image21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79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1124744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Тест по теме: 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ПРОИЗВОДНАЯ 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10 КЛАСС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995936" y="3929646"/>
            <a:ext cx="15121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НАЧАТЬ ТЕСТ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8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" y="66993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548680"/>
                <a:ext cx="7992888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chemeClr val="bg1"/>
                    </a:solidFill>
                  </a:rPr>
                  <a:t>9. К графику функции 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</a:rPr>
                  <a:t>+x+1</a:t>
                </a:r>
                <a:r>
                  <a:rPr lang="ru-RU" sz="2800" dirty="0">
                    <a:solidFill>
                      <a:schemeClr val="bg1"/>
                    </a:solidFill>
                  </a:rPr>
                  <a:t> в точке с </a:t>
                </a:r>
                <a:r>
                  <a:rPr lang="ru-RU" sz="2800" dirty="0" smtClean="0">
                    <a:solidFill>
                      <a:schemeClr val="bg1"/>
                    </a:solidFill>
                  </a:rPr>
                  <a:t>абсциссой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 x=1</a:t>
                </a:r>
                <a:r>
                  <a:rPr lang="ru-RU" sz="2800" dirty="0">
                    <a:solidFill>
                      <a:schemeClr val="bg1"/>
                    </a:solidFill>
                  </a:rPr>
                  <a:t>  проведена касательная. Найдите абсциссу точки пересечения касательной с осью </a:t>
                </a:r>
                <a:r>
                  <a:rPr lang="ru-RU" sz="2800" i="1" dirty="0">
                    <a:solidFill>
                      <a:schemeClr val="bg1"/>
                    </a:solidFill>
                  </a:rPr>
                  <a:t>ОХ</a:t>
                </a:r>
                <a:r>
                  <a:rPr lang="ru-RU" sz="280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8680"/>
                <a:ext cx="7992888" cy="1815882"/>
              </a:xfrm>
              <a:prstGeom prst="rect">
                <a:avLst/>
              </a:prstGeom>
              <a:blipFill rotWithShape="1">
                <a:blip r:embed="rId4"/>
                <a:stretch>
                  <a:fillRect l="-1526" t="-3356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55576" y="306896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</a:t>
            </a:r>
            <a:r>
              <a:rPr lang="en-US" sz="3600" dirty="0">
                <a:solidFill>
                  <a:schemeClr val="bg1"/>
                </a:solidFill>
              </a:rPr>
              <a:t>3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128" y="443711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</a:t>
            </a:r>
            <a:r>
              <a:rPr lang="en-US" sz="3600" dirty="0" smtClean="0">
                <a:solidFill>
                  <a:schemeClr val="bg1"/>
                </a:solidFill>
              </a:rPr>
              <a:t>. 2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3071237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3. </a:t>
            </a:r>
            <a:r>
              <a:rPr lang="en-US" sz="3600" dirty="0">
                <a:solidFill>
                  <a:schemeClr val="bg1"/>
                </a:solidFill>
              </a:rPr>
              <a:t>0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81460" y="4436899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4</a:t>
            </a:r>
            <a:r>
              <a:rPr lang="en-US" sz="3600" dirty="0" smtClean="0">
                <a:solidFill>
                  <a:schemeClr val="bg1"/>
                </a:solidFill>
              </a:rPr>
              <a:t>. -3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69735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468" y="4161724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35610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786333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24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98" y="-1938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06563" y="559143"/>
                <a:ext cx="7848872" cy="1433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10. 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Найти производную функции: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                  f(x)=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−8</m:t>
                        </m:r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−5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563" y="559143"/>
                <a:ext cx="7848872" cy="1433213"/>
              </a:xfrm>
              <a:prstGeom prst="rect">
                <a:avLst/>
              </a:prstGeom>
              <a:blipFill rotWithShape="1">
                <a:blip r:embed="rId3"/>
                <a:stretch>
                  <a:fillRect l="-2409" t="-6383" b="-6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2675081"/>
                <a:ext cx="4464496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675081"/>
                <a:ext cx="4464496" cy="879215"/>
              </a:xfrm>
              <a:prstGeom prst="rect">
                <a:avLst/>
              </a:prstGeom>
              <a:blipFill rotWithShape="1">
                <a:blip r:embed="rId4"/>
                <a:stretch>
                  <a:fillRect l="-4235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4509120"/>
                <a:ext cx="4464496" cy="1581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3(</m:t>
                        </m:r>
                        <m:sSup>
                          <m:sSupPr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+5)−(2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−1)(3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−8)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−5)²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9120"/>
                <a:ext cx="4464496" cy="1581780"/>
              </a:xfrm>
              <a:prstGeom prst="rect">
                <a:avLst/>
              </a:prstGeom>
              <a:blipFill rotWithShape="1">
                <a:blip r:embed="rId5"/>
                <a:stretch>
                  <a:fillRect l="-4235" t="-5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91880" y="2132856"/>
                <a:ext cx="4464496" cy="1050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6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+5</m:t>
                            </m:r>
                          </m:e>
                        </m:d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+(2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−1)3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−5)²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132856"/>
                <a:ext cx="4464496" cy="1050544"/>
              </a:xfrm>
              <a:prstGeom prst="rect">
                <a:avLst/>
              </a:prstGeom>
              <a:blipFill rotWithShape="1">
                <a:blip r:embed="rId6"/>
                <a:stretch>
                  <a:fillRect l="-4235" b="-23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18926" y="3419165"/>
                <a:ext cx="4464496" cy="9748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 (2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−1)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−5)(3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−8)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926" y="3419165"/>
                <a:ext cx="4464496" cy="974819"/>
              </a:xfrm>
              <a:prstGeom prst="rect">
                <a:avLst/>
              </a:prstGeom>
              <a:blipFill rotWithShape="1">
                <a:blip r:embed="rId7"/>
                <a:stretch>
                  <a:fillRect l="-4235" b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590021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065354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670" y="3381907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013176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Равнобедренный треугольник 13">
            <a:hlinkClick r:id="rId10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82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476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844824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ТЕСТ ПРОЙДЕН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582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784050"/>
            <a:ext cx="819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1. </a:t>
            </a:r>
            <a:r>
              <a:rPr lang="ru-RU" sz="2400" u="sng" dirty="0">
                <a:solidFill>
                  <a:schemeClr val="bg1"/>
                </a:solidFill>
              </a:rPr>
              <a:t>Найдите производную функции </a:t>
            </a:r>
            <a:r>
              <a:rPr lang="ru-RU" sz="2400" i="1" u="sng" dirty="0">
                <a:solidFill>
                  <a:schemeClr val="bg1"/>
                </a:solidFill>
              </a:rPr>
              <a:t>y</a:t>
            </a:r>
            <a:r>
              <a:rPr lang="ru-RU" sz="2400" i="1" u="sng" baseline="-25000" dirty="0">
                <a:solidFill>
                  <a:schemeClr val="bg1"/>
                </a:solidFill>
              </a:rPr>
              <a:t>(х)</a:t>
            </a:r>
            <a:r>
              <a:rPr lang="ru-RU" sz="2400" u="sng" dirty="0">
                <a:solidFill>
                  <a:schemeClr val="bg1"/>
                </a:solidFill>
              </a:rPr>
              <a:t> = x</a:t>
            </a:r>
            <a:r>
              <a:rPr lang="ru-RU" sz="2400" u="sng" baseline="30000" dirty="0">
                <a:solidFill>
                  <a:schemeClr val="bg1"/>
                </a:solidFill>
              </a:rPr>
              <a:t>4</a:t>
            </a:r>
            <a:r>
              <a:rPr lang="ru-RU" sz="2400" u="sng" dirty="0">
                <a:solidFill>
                  <a:schemeClr val="bg1"/>
                </a:solidFill>
              </a:rPr>
              <a:t>+ 3x</a:t>
            </a:r>
            <a:r>
              <a:rPr lang="ru-RU" sz="2400" u="sng" baseline="30000" dirty="0">
                <a:solidFill>
                  <a:schemeClr val="bg1"/>
                </a:solidFill>
              </a:rPr>
              <a:t>3</a:t>
            </a:r>
            <a:r>
              <a:rPr lang="ru-RU" sz="2400" u="sng" dirty="0">
                <a:solidFill>
                  <a:schemeClr val="bg1"/>
                </a:solidFill>
              </a:rPr>
              <a:t> + 4.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1772816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dirty="0" smtClean="0">
                <a:solidFill>
                  <a:schemeClr val="bg1"/>
                </a:solidFill>
              </a:rPr>
              <a:t>4x</a:t>
            </a:r>
            <a:r>
              <a:rPr lang="en-US" sz="3600" baseline="30000" dirty="0" smtClean="0">
                <a:solidFill>
                  <a:schemeClr val="bg1"/>
                </a:solidFill>
              </a:rPr>
              <a:t>3</a:t>
            </a:r>
            <a:r>
              <a:rPr lang="en-US" sz="3600" dirty="0">
                <a:solidFill>
                  <a:schemeClr val="bg1"/>
                </a:solidFill>
              </a:rPr>
              <a:t> + 9x</a:t>
            </a:r>
            <a:r>
              <a:rPr lang="en-US" sz="3600" baseline="30000" dirty="0">
                <a:solidFill>
                  <a:schemeClr val="bg1"/>
                </a:solidFill>
              </a:rPr>
              <a:t>2 </a:t>
            </a:r>
            <a:r>
              <a:rPr lang="en-US" sz="3600" dirty="0">
                <a:solidFill>
                  <a:schemeClr val="bg1"/>
                </a:solidFill>
              </a:rPr>
              <a:t>+ </a:t>
            </a:r>
            <a:r>
              <a:rPr lang="en-US" sz="3600" dirty="0" smtClean="0">
                <a:solidFill>
                  <a:schemeClr val="bg1"/>
                </a:solidFill>
              </a:rPr>
              <a:t>4</a:t>
            </a:r>
            <a:endParaRPr lang="ru-RU" sz="3600" dirty="0" smtClean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2050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34" y="2511480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79" y="4373894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133" y="3504798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81055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97539" y="4437112"/>
            <a:ext cx="3198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4) 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4x</a:t>
            </a:r>
            <a:r>
              <a:rPr lang="en-US" sz="3600" baseline="30000" dirty="0">
                <a:solidFill>
                  <a:schemeClr val="bg1"/>
                </a:solidFill>
              </a:rPr>
              <a:t>3</a:t>
            </a:r>
            <a:r>
              <a:rPr lang="en-US" sz="3600" dirty="0">
                <a:solidFill>
                  <a:schemeClr val="bg1"/>
                </a:solidFill>
              </a:rPr>
              <a:t> + 9x</a:t>
            </a:r>
            <a:r>
              <a:rPr lang="en-US" sz="3600" baseline="30000" dirty="0">
                <a:solidFill>
                  <a:schemeClr val="bg1"/>
                </a:solidFill>
              </a:rPr>
              <a:t>2</a:t>
            </a:r>
            <a:endParaRPr lang="en-US" sz="36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51711" y="2766782"/>
            <a:ext cx="3807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2) 4x</a:t>
            </a:r>
            <a:r>
              <a:rPr lang="en-US" sz="3600" baseline="30000" dirty="0">
                <a:solidFill>
                  <a:schemeClr val="bg1"/>
                </a:solidFill>
              </a:rPr>
              <a:t>3</a:t>
            </a:r>
            <a:r>
              <a:rPr lang="en-US" sz="3600" dirty="0">
                <a:solidFill>
                  <a:schemeClr val="bg1"/>
                </a:solidFill>
              </a:rPr>
              <a:t> + 9x</a:t>
            </a:r>
            <a:r>
              <a:rPr lang="en-US" sz="3600" baseline="30000" dirty="0">
                <a:solidFill>
                  <a:schemeClr val="bg1"/>
                </a:solidFill>
              </a:rPr>
              <a:t>2 </a:t>
            </a:r>
            <a:r>
              <a:rPr lang="en-US" sz="3600" dirty="0">
                <a:solidFill>
                  <a:schemeClr val="bg1"/>
                </a:solidFill>
              </a:rPr>
              <a:t>+ 4x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5582" y="3786593"/>
            <a:ext cx="3743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3) 4x</a:t>
            </a:r>
            <a:r>
              <a:rPr lang="en-US" sz="3600" baseline="30000" dirty="0">
                <a:solidFill>
                  <a:schemeClr val="bg1"/>
                </a:solidFill>
              </a:rPr>
              <a:t>2</a:t>
            </a:r>
            <a:r>
              <a:rPr lang="en-US" sz="3600" dirty="0">
                <a:solidFill>
                  <a:schemeClr val="bg1"/>
                </a:solidFill>
              </a:rPr>
              <a:t> + 3x</a:t>
            </a:r>
            <a:r>
              <a:rPr lang="en-US" sz="3600" baseline="30000" dirty="0">
                <a:solidFill>
                  <a:schemeClr val="bg1"/>
                </a:solidFill>
              </a:rPr>
              <a:t>2 </a:t>
            </a:r>
            <a:r>
              <a:rPr lang="en-US" sz="3600" dirty="0">
                <a:solidFill>
                  <a:schemeClr val="bg1"/>
                </a:solidFill>
              </a:rPr>
              <a:t>+ 4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7" name="Равнобедренный треугольник 16">
            <a:hlinkClick r:id="rId5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61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69269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2). </a:t>
            </a:r>
            <a:r>
              <a:rPr lang="ru-RU" sz="2800" u="sng" dirty="0">
                <a:solidFill>
                  <a:schemeClr val="bg1"/>
                </a:solidFill>
              </a:rPr>
              <a:t>Производная функции </a:t>
            </a:r>
            <a:r>
              <a:rPr lang="ru-RU" sz="2800" i="1" u="sng" dirty="0">
                <a:solidFill>
                  <a:schemeClr val="bg1"/>
                </a:solidFill>
              </a:rPr>
              <a:t>F(x)</a:t>
            </a:r>
            <a:r>
              <a:rPr lang="ru-RU" sz="2800" u="sng" dirty="0">
                <a:solidFill>
                  <a:schemeClr val="bg1"/>
                </a:solidFill>
              </a:rPr>
              <a:t> = </a:t>
            </a:r>
            <a:r>
              <a:rPr lang="ru-RU" sz="2800" u="sng" dirty="0" err="1">
                <a:solidFill>
                  <a:schemeClr val="bg1"/>
                </a:solidFill>
              </a:rPr>
              <a:t>cos</a:t>
            </a:r>
            <a:r>
              <a:rPr lang="ru-RU" sz="2800" u="sng" dirty="0">
                <a:solidFill>
                  <a:schemeClr val="bg1"/>
                </a:solidFill>
              </a:rPr>
              <a:t>(4x) равна: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608" y="198884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1) -4sin(4x)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8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21505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37848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99761" y="2852936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2) 4cos(- 4x)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815221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3) 4xsin(4x)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4879241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4) 4xcos(- 4x)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13719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936" y="4591709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16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845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620688"/>
                <a:ext cx="8352928" cy="1215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chemeClr val="bg1"/>
                    </a:solidFill>
                  </a:rPr>
                  <a:t>3. Найдите значение производной функции </a:t>
                </a:r>
                <a:endParaRPr lang="en-US" sz="2800" dirty="0" smtClean="0">
                  <a:solidFill>
                    <a:schemeClr val="bg1"/>
                  </a:solidFill>
                </a:endParaRPr>
              </a:p>
              <a:p>
                <a:r>
                  <a:rPr lang="en-US" sz="2800" dirty="0" smtClean="0">
                    <a:solidFill>
                      <a:schemeClr val="bg1"/>
                    </a:solidFill>
                  </a:rPr>
                  <a:t>f(x)</a:t>
                </a:r>
                <a:r>
                  <a:rPr lang="ru-RU" sz="2800" dirty="0">
                    <a:solidFill>
                      <a:schemeClr val="bg1"/>
                    </a:solidFill>
                  </a:rPr>
                  <a:t> 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+1</m:t>
                        </m:r>
                      </m:den>
                    </m:f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/>
                      </a:rPr>
                      <m:t>    </m:t>
                    </m:r>
                  </m:oMath>
                </a14:m>
                <a:r>
                  <a:rPr lang="ru-RU" sz="2800" dirty="0" smtClean="0">
                    <a:solidFill>
                      <a:schemeClr val="bg1"/>
                    </a:solidFill>
                  </a:rPr>
                  <a:t>при х=1</a:t>
                </a:r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0688"/>
                <a:ext cx="8352928" cy="1215141"/>
              </a:xfrm>
              <a:prstGeom prst="rect">
                <a:avLst/>
              </a:prstGeom>
              <a:blipFill rotWithShape="1">
                <a:blip r:embed="rId4"/>
                <a:stretch>
                  <a:fillRect l="-1533" t="-5025" b="-45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259632" y="253354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1) 1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6208" y="328502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2) 3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9529" y="410476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3) 1/2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9477" y="50131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4) -1/2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2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140" y="3808249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054" y="2235696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33" y="3056766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189" y="4737207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91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7057" y="764703"/>
                <a:ext cx="8064896" cy="1272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3600" dirty="0" smtClean="0">
                    <a:solidFill>
                      <a:schemeClr val="bg1"/>
                    </a:solidFill>
                  </a:rPr>
                  <a:t>4. Производная функции </a:t>
                </a:r>
                <a:r>
                  <a:rPr lang="en-US" sz="3600" dirty="0">
                    <a:solidFill>
                      <a:schemeClr val="bg1"/>
                    </a:solidFill>
                  </a:rPr>
                  <a:t> </a:t>
                </a:r>
                <a:endParaRPr lang="en-US" sz="3600" dirty="0" smtClean="0">
                  <a:solidFill>
                    <a:schemeClr val="bg1"/>
                  </a:solidFill>
                </a:endParaRPr>
              </a:p>
              <a:p>
                <a:pPr algn="just"/>
                <a:r>
                  <a:rPr lang="en-US" sz="3600" dirty="0">
                    <a:solidFill>
                      <a:schemeClr val="bg1"/>
                    </a:solidFill>
                  </a:rPr>
                  <a:t>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           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f(x) = 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6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  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равна</a:t>
                </a:r>
                <a:r>
                  <a:rPr lang="ru-RU" sz="3600" dirty="0">
                    <a:solidFill>
                      <a:schemeClr val="bg1"/>
                    </a:solidFill>
                  </a:rPr>
                  <a:t>: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7" y="764703"/>
                <a:ext cx="8064896" cy="1272784"/>
              </a:xfrm>
              <a:prstGeom prst="rect">
                <a:avLst/>
              </a:prstGeom>
              <a:blipFill rotWithShape="1">
                <a:blip r:embed="rId4"/>
                <a:stretch>
                  <a:fillRect l="-2268" t="-7177" b="-172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19599" y="2545463"/>
                <a:ext cx="2952328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99" y="2545463"/>
                <a:ext cx="2952328" cy="901785"/>
              </a:xfrm>
              <a:prstGeom prst="rect">
                <a:avLst/>
              </a:prstGeom>
              <a:blipFill rotWithShape="1">
                <a:blip r:embed="rId5"/>
                <a:stretch>
                  <a:fillRect l="-6198" b="-8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48955" y="4149080"/>
                <a:ext cx="2952328" cy="980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955" y="4149080"/>
                <a:ext cx="2952328" cy="980525"/>
              </a:xfrm>
              <a:prstGeom prst="rect">
                <a:avLst/>
              </a:prstGeom>
              <a:blipFill rotWithShape="1">
                <a:blip r:embed="rId6"/>
                <a:stretch>
                  <a:fillRect l="-6405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88023" y="2587247"/>
                <a:ext cx="2952328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3.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3" y="2587247"/>
                <a:ext cx="2952328" cy="901785"/>
              </a:xfrm>
              <a:prstGeom prst="rect">
                <a:avLst/>
              </a:prstGeom>
              <a:blipFill rotWithShape="1">
                <a:blip r:embed="rId7"/>
                <a:stretch>
                  <a:fillRect l="-6186" b="-74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796340" y="4149080"/>
                <a:ext cx="2952328" cy="857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4.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ru-RU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6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rad>
                      </m:den>
                    </m:f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340" y="4149080"/>
                <a:ext cx="2952328" cy="857799"/>
              </a:xfrm>
              <a:prstGeom prst="rect">
                <a:avLst/>
              </a:prstGeom>
              <a:blipFill rotWithShape="1">
                <a:blip r:embed="rId8"/>
                <a:stretch>
                  <a:fillRect l="-6405" t="-4286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164" y="2430682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113500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397915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00" y="4149080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0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11560" y="764703"/>
                <a:ext cx="8352928" cy="970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chemeClr val="bg1"/>
                    </a:solidFill>
                  </a:rPr>
                  <a:t>5. Вычислите значение производной функции </a:t>
                </a:r>
                <a:endParaRPr lang="en-US" sz="2800" dirty="0" smtClean="0">
                  <a:solidFill>
                    <a:schemeClr val="bg1"/>
                  </a:solidFill>
                </a:endParaRPr>
              </a:p>
              <a:p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        f(x)=-3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ru-RU" sz="2800" dirty="0" smtClean="0">
                    <a:solidFill>
                      <a:schemeClr val="bg1"/>
                    </a:solidFill>
                  </a:rPr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+10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−3</m:t>
                    </m:r>
                  </m:oMath>
                </a14:m>
                <a:r>
                  <a:rPr lang="ru-RU" sz="2800" dirty="0">
                    <a:solidFill>
                      <a:schemeClr val="bg1"/>
                    </a:solidFill>
                  </a:rPr>
                  <a:t> в точке </a:t>
                </a:r>
                <a:r>
                  <a:rPr lang="en-US" sz="2800" dirty="0" smtClean="0">
                    <a:solidFill>
                      <a:schemeClr val="bg1"/>
                    </a:solidFill>
                  </a:rPr>
                  <a:t>xₒ=-1</a:t>
                </a:r>
                <a:r>
                  <a:rPr lang="ru-RU" sz="2800" dirty="0" smtClean="0">
                    <a:solidFill>
                      <a:schemeClr val="bg1"/>
                    </a:solidFill>
                  </a:rPr>
                  <a:t>.</a:t>
                </a:r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764703"/>
                <a:ext cx="8352928" cy="970202"/>
              </a:xfrm>
              <a:prstGeom prst="rect">
                <a:avLst/>
              </a:prstGeom>
              <a:blipFill rotWithShape="1">
                <a:blip r:embed="rId4"/>
                <a:stretch>
                  <a:fillRect l="-1459" t="-6250" b="-1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55576" y="249289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1. -32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6021" y="38610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2</a:t>
            </a:r>
            <a:r>
              <a:rPr lang="en-US" sz="3600" dirty="0" smtClean="0">
                <a:solidFill>
                  <a:schemeClr val="bg1"/>
                </a:solidFill>
              </a:rPr>
              <a:t>. 64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252562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3</a:t>
            </a:r>
            <a:r>
              <a:rPr lang="en-US" sz="3600" dirty="0" smtClean="0">
                <a:solidFill>
                  <a:schemeClr val="bg1"/>
                </a:solidFill>
              </a:rPr>
              <a:t>. -64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2716" y="386104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4</a:t>
            </a:r>
            <a:r>
              <a:rPr lang="en-US" sz="3600" dirty="0" smtClean="0">
                <a:solidFill>
                  <a:schemeClr val="bg1"/>
                </a:solidFill>
              </a:rPr>
              <a:t>. 32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033" y="2291394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482603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273" y="3588833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053" y="2307030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/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3568" y="476672"/>
                <a:ext cx="792088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schemeClr val="bg1"/>
                    </a:solidFill>
                  </a:rPr>
                  <a:t>6. Найдите производную функции </a:t>
                </a:r>
                <a:endParaRPr lang="en-US" sz="3600" dirty="0" smtClean="0">
                  <a:solidFill>
                    <a:schemeClr val="bg1"/>
                  </a:solidFill>
                </a:endParaRPr>
              </a:p>
              <a:p>
                <a:r>
                  <a:rPr lang="en-US" sz="3600" dirty="0">
                    <a:solidFill>
                      <a:schemeClr val="bg1"/>
                    </a:solidFill>
                  </a:rPr>
                  <a:t>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                y(x)=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76672"/>
                <a:ext cx="792088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2309" t="-7614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1600" y="2060848"/>
                <a:ext cx="3528392" cy="87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060848"/>
                <a:ext cx="3528392" cy="877484"/>
              </a:xfrm>
              <a:prstGeom prst="rect">
                <a:avLst/>
              </a:prstGeom>
              <a:blipFill rotWithShape="1">
                <a:blip r:embed="rId4"/>
                <a:stretch>
                  <a:fillRect l="-5181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15616" y="3805353"/>
                <a:ext cx="35283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>
                    <a:solidFill>
                      <a:schemeClr val="bg1"/>
                    </a:solidFill>
                  </a:rPr>
                  <a:t>2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.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05353"/>
                <a:ext cx="3528392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5181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04792" y="3789040"/>
                <a:ext cx="35283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>
                    <a:solidFill>
                      <a:schemeClr val="bg1"/>
                    </a:solidFill>
                  </a:rPr>
                  <a:t>4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792" y="3789040"/>
                <a:ext cx="3528392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5181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04792" y="2041535"/>
                <a:ext cx="3528392" cy="87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schemeClr val="bg1"/>
                    </a:solidFill>
                  </a:rPr>
                  <a:t>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  <m:sSup>
                      <m:sSupPr>
                        <m:ctrlP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(2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+1)</m:t>
                        </m:r>
                      </m:e>
                      <m:sup>
                        <m:r>
                          <a:rPr lang="ru-RU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792" y="2041535"/>
                <a:ext cx="3528392" cy="877484"/>
              </a:xfrm>
              <a:prstGeom prst="rect">
                <a:avLst/>
              </a:prstGeom>
              <a:blipFill rotWithShape="1">
                <a:blip r:embed="rId7"/>
                <a:stretch>
                  <a:fillRect l="-5181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342" y="3587538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874" y="1857440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229" y="1919127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400" y="3493127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68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620688"/>
                <a:ext cx="8136904" cy="1507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7. 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Найдите </a:t>
                </a:r>
                <a:r>
                  <a:rPr lang="ru-RU" sz="3600" dirty="0">
                    <a:solidFill>
                      <a:schemeClr val="bg1"/>
                    </a:solidFill>
                  </a:rPr>
                  <a:t>производную 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функции</a:t>
                </a:r>
                <a:endParaRPr lang="en-US" sz="3600" dirty="0" smtClean="0">
                  <a:solidFill>
                    <a:schemeClr val="bg1"/>
                  </a:solidFill>
                </a:endParaRPr>
              </a:p>
              <a:p>
                <a:r>
                  <a:rPr lang="en-US" sz="3600" dirty="0">
                    <a:solidFill>
                      <a:schemeClr val="bg1"/>
                    </a:solidFill>
                  </a:rPr>
                  <a:t>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                y(x)=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3600" b="0" i="1" smtClean="0">
                        <a:solidFill>
                          <a:schemeClr val="bg1"/>
                        </a:solidFill>
                        <a:latin typeface="Cambria Math"/>
                      </a:rPr>
                      <m:t>𝑐𝑜𝑠</m:t>
                    </m:r>
                    <m:r>
                      <a:rPr lang="en-US" sz="3600" b="0" i="1" smtClean="0">
                        <a:solidFill>
                          <a:schemeClr val="bg1"/>
                        </a:solidFill>
                        <a:latin typeface="Cambria Math"/>
                      </a:rPr>
                      <m:t>5</m:t>
                    </m:r>
                    <m:r>
                      <a:rPr lang="en-US" sz="36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ru-RU" sz="3600" dirty="0">
                    <a:solidFill>
                      <a:schemeClr val="bg1"/>
                    </a:solidFill>
                  </a:rPr>
                  <a:t> 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20688"/>
                <a:ext cx="8136904" cy="1507400"/>
              </a:xfrm>
              <a:prstGeom prst="rect">
                <a:avLst/>
              </a:prstGeom>
              <a:blipFill rotWithShape="1">
                <a:blip r:embed="rId4"/>
                <a:stretch>
                  <a:fillRect l="-2324" t="-6073" b="-6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55576" y="24928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1. </a:t>
            </a:r>
            <a:r>
              <a:rPr lang="en-US" sz="3600" dirty="0" smtClean="0">
                <a:solidFill>
                  <a:schemeClr val="bg1"/>
                </a:solidFill>
              </a:rPr>
              <a:t>x-5sin5x</a:t>
            </a:r>
            <a:endParaRPr lang="ru-RU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37726" y="4005064"/>
                <a:ext cx="2592288" cy="874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2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.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x-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cos5x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26" y="4005064"/>
                <a:ext cx="2592288" cy="874663"/>
              </a:xfrm>
              <a:prstGeom prst="rect">
                <a:avLst/>
              </a:prstGeom>
              <a:blipFill rotWithShape="1">
                <a:blip r:embed="rId5"/>
                <a:stretch>
                  <a:fillRect l="-7042" r="-1643" b="-11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80537" y="4005064"/>
                <a:ext cx="2592288" cy="830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-5sin5x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537" y="4005064"/>
                <a:ext cx="2592288" cy="830677"/>
              </a:xfrm>
              <a:prstGeom prst="rect">
                <a:avLst/>
              </a:prstGeom>
              <a:blipFill rotWithShape="1">
                <a:blip r:embed="rId6"/>
                <a:stretch>
                  <a:fillRect l="-7294" t="-4412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88024" y="2492896"/>
                <a:ext cx="2592288" cy="874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</a:rPr>
                  <a:t>3</a:t>
                </a:r>
                <a:r>
                  <a:rPr lang="ru-RU" sz="3600" dirty="0" smtClean="0">
                    <a:solidFill>
                      <a:schemeClr val="bg1"/>
                    </a:solidFill>
                  </a:rPr>
                  <a:t>. 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x-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sinx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492896"/>
                <a:ext cx="2592288" cy="874663"/>
              </a:xfrm>
              <a:prstGeom prst="rect">
                <a:avLst/>
              </a:prstGeom>
              <a:blipFill rotWithShape="1">
                <a:blip r:embed="rId7"/>
                <a:stretch>
                  <a:fillRect l="-7042" b="-11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066" y="2420362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465" y="3895735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684" y="3830394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416" y="2213349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35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3 КУРС\ЭОР\ПОРТФОЛИО\лр2\фо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252520" cy="693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внобедренный треугольник 4">
            <a:hlinkClick r:id="rId3" action="ppaction://hlinksldjump"/>
          </p:cNvPr>
          <p:cNvSpPr/>
          <p:nvPr/>
        </p:nvSpPr>
        <p:spPr>
          <a:xfrm rot="5400000">
            <a:off x="7755745" y="5429831"/>
            <a:ext cx="833309" cy="864096"/>
          </a:xfrm>
          <a:prstGeom prst="triangl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548680"/>
                <a:ext cx="7848872" cy="10828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 smtClean="0">
                    <a:solidFill>
                      <a:schemeClr val="bg1"/>
                    </a:solidFill>
                  </a:rPr>
                  <a:t>8. Найдите производную функции </a:t>
                </a:r>
                <a:endParaRPr lang="en-US" sz="3200" dirty="0" smtClean="0">
                  <a:solidFill>
                    <a:schemeClr val="bg1"/>
                  </a:solidFill>
                </a:endParaRPr>
              </a:p>
              <a:p>
                <a:r>
                  <a:rPr lang="en-US" sz="3200" dirty="0">
                    <a:solidFill>
                      <a:schemeClr val="bg1"/>
                    </a:solidFill>
                  </a:rPr>
                  <a:t> </a:t>
                </a:r>
                <a:r>
                  <a:rPr lang="en-US" sz="3200" dirty="0" smtClean="0">
                    <a:solidFill>
                      <a:schemeClr val="bg1"/>
                    </a:solidFill>
                  </a:rPr>
                  <a:t>               y(x)=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(0.2</m:t>
                        </m:r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−7)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48680"/>
                <a:ext cx="7848872" cy="1082861"/>
              </a:xfrm>
              <a:prstGeom prst="rect">
                <a:avLst/>
              </a:prstGeom>
              <a:blipFill rotWithShape="1">
                <a:blip r:embed="rId4"/>
                <a:stretch>
                  <a:fillRect l="-2020" t="-7303" b="-17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5576" y="2303980"/>
                <a:ext cx="3456384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0.2</m:t>
                    </m:r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−7)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303980"/>
                <a:ext cx="3456384" cy="878126"/>
              </a:xfrm>
              <a:prstGeom prst="rect">
                <a:avLst/>
              </a:prstGeom>
              <a:blipFill rotWithShape="1">
                <a:blip r:embed="rId5"/>
                <a:stretch>
                  <a:fillRect l="-5467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9552" y="3861046"/>
                <a:ext cx="367240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2.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0.2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bg1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0.2</m:t>
                    </m:r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−7)³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61046"/>
                <a:ext cx="3672408" cy="879215"/>
              </a:xfrm>
              <a:prstGeom prst="rect">
                <a:avLst/>
              </a:prstGeom>
              <a:blipFill rotWithShape="1">
                <a:blip r:embed="rId6"/>
                <a:stretch>
                  <a:fillRect l="-5150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80012" y="2303980"/>
                <a:ext cx="36724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chemeClr val="bg1"/>
                    </a:solidFill>
                  </a:rPr>
                  <a:t>3</a:t>
                </a:r>
                <a:r>
                  <a:rPr lang="en-US" sz="3600" dirty="0" smtClean="0">
                    <a:solidFill>
                      <a:schemeClr val="bg1"/>
                    </a:solidFill>
                  </a:rPr>
                  <a:t>.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chemeClr val="bg1"/>
                        </a:solidFill>
                        <a:latin typeface="Cambria Math"/>
                      </a:rPr>
                      <m:t>0.2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2303980"/>
                <a:ext cx="3672408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5150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80012" y="3861048"/>
                <a:ext cx="29163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chemeClr val="bg1"/>
                    </a:solidFill>
                  </a:rPr>
                  <a:t>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chemeClr val="bg1"/>
                            </a:solidFill>
                          </a:rPr>
                          <m:t>(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0.2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−7)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3861048"/>
                <a:ext cx="2916324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6485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3" descr="E:\3 КУРС\ЭОР\ПОРТФОЛИО\лр2\5775880ee27f8155a31b7a5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708" y="3586327"/>
            <a:ext cx="983382" cy="92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79" y="2132773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123559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3 КУРС\ЭОР\ПОРТФОЛИО\лр2\1141855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728339"/>
            <a:ext cx="1049333" cy="104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95536" y="623731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©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Романчук А. Т.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89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165</TotalTime>
  <Words>530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k1_503_05</dc:creator>
  <cp:lastModifiedBy>k1_503_05</cp:lastModifiedBy>
  <cp:revision>18</cp:revision>
  <dcterms:created xsi:type="dcterms:W3CDTF">2016-09-26T08:45:51Z</dcterms:created>
  <dcterms:modified xsi:type="dcterms:W3CDTF">2016-10-03T08:37:02Z</dcterms:modified>
</cp:coreProperties>
</file>