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sportal.ru/shkola/algebra/library/2012/05/23/urok-na-temu-skhema-issledovaniya-funktsii" TargetMode="External"/><Relationship Id="rId2" Type="http://schemas.openxmlformats.org/officeDocument/2006/relationships/hyperlink" Target="https://www.tutoronline.ru/blog/obwaja-shema-issledovanija-funkcij-s-pomowju-proizvodnyh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10" y="6525344"/>
            <a:ext cx="3744416" cy="3008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©Романчук А. Т.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667785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АЛГЕБРА 10 КЛАСС: ПЕРВООБРАЗНАЯ 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983760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Сыктывкар, 2016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755079" y="2204864"/>
            <a:ext cx="7848600" cy="1927225"/>
          </a:xfrm>
        </p:spPr>
        <p:txBody>
          <a:bodyPr/>
          <a:lstStyle/>
          <a:p>
            <a:pPr algn="ctr"/>
            <a:r>
              <a:rPr lang="ru-RU" sz="4000" dirty="0" smtClean="0"/>
              <a:t>Методика исследования функций с помощью производной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3001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БИБЛИОГРАФИЧЕСКИЙ СПИСОК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984104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www.tutoronline.ru/blog/obwaja-shema-issledovanija-funkcij-s-pomowju-proizvodnyh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nsportal.ru/shkola/algebra/library/2012/05/23/urok-na-temu-skhema-issledovaniya-funktsii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Равнобедренный треугольник 3">
            <a:hlinkClick r:id="rId4" action="ppaction://hlinksldjump"/>
          </p:cNvPr>
          <p:cNvSpPr/>
          <p:nvPr/>
        </p:nvSpPr>
        <p:spPr>
          <a:xfrm rot="16200000">
            <a:off x="395536" y="5553236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>
            <a:hlinkClick r:id="rId5" action="ppaction://hlinksldjump"/>
          </p:cNvPr>
          <p:cNvSpPr/>
          <p:nvPr/>
        </p:nvSpPr>
        <p:spPr>
          <a:xfrm rot="5400000">
            <a:off x="8100392" y="5576825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6" action="ppaction://hlinksldjump"/>
          </p:cNvPr>
          <p:cNvSpPr/>
          <p:nvPr/>
        </p:nvSpPr>
        <p:spPr>
          <a:xfrm>
            <a:off x="3347864" y="5733256"/>
            <a:ext cx="1944216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исследования</a:t>
            </a:r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2010" y="6525344"/>
            <a:ext cx="3744416" cy="300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©Романчук А. Т. </a:t>
            </a:r>
          </a:p>
        </p:txBody>
      </p:sp>
    </p:spTree>
    <p:extLst>
      <p:ext uri="{BB962C8B-B14F-4D97-AF65-F5344CB8AC3E}">
        <p14:creationId xmlns:p14="http://schemas.microsoft.com/office/powerpoint/2010/main" val="549482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564904"/>
            <a:ext cx="5040560" cy="975320"/>
          </a:xfrm>
        </p:spPr>
        <p:txBody>
          <a:bodyPr>
            <a:normAutofit fontScale="90000"/>
          </a:bodyPr>
          <a:lstStyle/>
          <a:p>
            <a:r>
              <a:rPr lang="ru-RU" sz="4900" dirty="0"/>
              <a:t>ВЫПОЛНИ ТЕСТ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12010" y="6525344"/>
            <a:ext cx="3744416" cy="300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©Романчук А. Т. </a:t>
            </a:r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6156176" y="5481228"/>
            <a:ext cx="1944216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исследования</a:t>
            </a:r>
            <a:endParaRPr lang="ru-RU" dirty="0"/>
          </a:p>
        </p:txBody>
      </p:sp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16200000">
            <a:off x="395536" y="5553236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38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План исследования функции: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dirty="0" smtClean="0">
                <a:hlinkClick r:id="rId2" action="ppaction://hlinksldjump"/>
              </a:rPr>
              <a:t>Находим область определения;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>
                <a:hlinkClick r:id="rId3" action="ppaction://hlinksldjump"/>
              </a:rPr>
              <a:t>Определяем четность/нечетность;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>
                <a:hlinkClick r:id="rId4" action="ppaction://hlinksldjump"/>
              </a:rPr>
              <a:t>Находим производную;</a:t>
            </a:r>
            <a:r>
              <a:rPr lang="en-US" dirty="0" smtClean="0">
                <a:hlinkClick r:id="rId4" action="ppaction://hlinksldjump"/>
              </a:rPr>
              <a:t> </a:t>
            </a:r>
            <a:r>
              <a:rPr lang="ru-RU" dirty="0" smtClean="0">
                <a:hlinkClick r:id="rId4" action="ppaction://hlinksldjump"/>
              </a:rPr>
              <a:t>Таблица производных;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>
                <a:hlinkClick r:id="rId5" action="ppaction://hlinksldjump"/>
              </a:rPr>
              <a:t>Находим критические точки;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>
                <a:hlinkClick r:id="rId6" action="ppaction://hlinksldjump"/>
              </a:rPr>
              <a:t>Находим точки экстремума;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>
                <a:hlinkClick r:id="rId7" action="ppaction://hlinksldjump"/>
              </a:rPr>
              <a:t>Определяем, где функция возрастает/убывает.</a:t>
            </a:r>
            <a:endParaRPr lang="ru-RU" dirty="0"/>
          </a:p>
        </p:txBody>
      </p:sp>
      <p:sp>
        <p:nvSpPr>
          <p:cNvPr id="6" name="Равнобедренный треугольник 5">
            <a:hlinkClick r:id="rId8" action="ppaction://hlinksldjump"/>
          </p:cNvPr>
          <p:cNvSpPr/>
          <p:nvPr/>
        </p:nvSpPr>
        <p:spPr>
          <a:xfrm rot="16200000">
            <a:off x="395536" y="5553236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>
            <a:hlinkClick r:id="rId2" action="ppaction://hlinksldjump"/>
          </p:cNvPr>
          <p:cNvSpPr/>
          <p:nvPr/>
        </p:nvSpPr>
        <p:spPr>
          <a:xfrm rot="5400000">
            <a:off x="8100392" y="5576825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2010" y="6453336"/>
            <a:ext cx="3744416" cy="300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smtClean="0">
                <a:latin typeface="Times New Roman"/>
                <a:cs typeface="Times New Roman"/>
              </a:rPr>
              <a:t>©Романчук А. Т. </a:t>
            </a:r>
            <a:endParaRPr lang="ru-RU" sz="18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260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Область определения функции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4"/>
          </a:xfrm>
        </p:spPr>
        <p:txBody>
          <a:bodyPr>
            <a:normAutofit/>
          </a:bodyPr>
          <a:lstStyle/>
          <a:p>
            <a:r>
              <a:rPr lang="ru-RU" dirty="0" smtClean="0"/>
              <a:t>– </a:t>
            </a:r>
            <a:r>
              <a:rPr lang="ru-RU" dirty="0"/>
              <a:t>это </a:t>
            </a:r>
            <a:r>
              <a:rPr lang="ru-RU" b="1" dirty="0"/>
              <a:t>множество значений «икс»</a:t>
            </a:r>
            <a:r>
              <a:rPr lang="ru-RU" dirty="0"/>
              <a:t>, для которых </a:t>
            </a:r>
            <a:r>
              <a:rPr lang="ru-RU" b="1" dirty="0"/>
              <a:t>существуют</a:t>
            </a:r>
            <a:r>
              <a:rPr lang="ru-RU" dirty="0"/>
              <a:t> значения «игреков». </a:t>
            </a:r>
            <a:endParaRPr lang="ru-RU" dirty="0" smtClean="0"/>
          </a:p>
          <a:p>
            <a:r>
              <a:rPr lang="en-US" dirty="0" smtClean="0"/>
              <a:t>D(f) – </a:t>
            </a:r>
            <a:r>
              <a:rPr lang="ru-RU" dirty="0" smtClean="0"/>
              <a:t>обозначение области определения. </a:t>
            </a:r>
          </a:p>
          <a:p>
            <a:endParaRPr lang="ru-RU" dirty="0">
              <a:solidFill>
                <a:srgbClr val="000000"/>
              </a:solidFill>
            </a:endParaRPr>
          </a:p>
          <a:p>
            <a:r>
              <a:rPr lang="ru-RU" dirty="0" smtClean="0">
                <a:solidFill>
                  <a:srgbClr val="000000"/>
                </a:solidFill>
              </a:rPr>
              <a:t>Пример: найти область определения функции: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f(x)=(x+2)/(x^(2)-3)</a:t>
            </a:r>
            <a:r>
              <a:rPr lang="ru-RU" dirty="0">
                <a:solidFill>
                  <a:srgbClr val="000000"/>
                </a:solidFill>
              </a:rPr>
              <a:t/>
            </a:r>
            <a:br>
              <a:rPr lang="ru-RU" dirty="0">
                <a:solidFill>
                  <a:srgbClr val="000000"/>
                </a:solidFill>
              </a:rPr>
            </a:b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3563888" y="5661248"/>
            <a:ext cx="1944216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исследования</a:t>
            </a:r>
            <a:endParaRPr lang="ru-RU" dirty="0"/>
          </a:p>
        </p:txBody>
      </p:sp>
      <p:sp>
        <p:nvSpPr>
          <p:cNvPr id="6" name="Равнобедренный треугольник 5">
            <a:hlinkClick r:id="rId2" action="ppaction://hlinksldjump"/>
          </p:cNvPr>
          <p:cNvSpPr/>
          <p:nvPr/>
        </p:nvSpPr>
        <p:spPr>
          <a:xfrm rot="16200000">
            <a:off x="395536" y="5553236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Равнобедренный треугольник 6">
            <a:hlinkClick r:id="rId3" action="ppaction://hlinksldjump"/>
          </p:cNvPr>
          <p:cNvSpPr/>
          <p:nvPr/>
        </p:nvSpPr>
        <p:spPr>
          <a:xfrm rot="5400000">
            <a:off x="8100392" y="5576825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2010" y="6525344"/>
            <a:ext cx="3744416" cy="300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smtClean="0">
                <a:latin typeface="Times New Roman"/>
                <a:cs typeface="Times New Roman"/>
              </a:rPr>
              <a:t>©Романчук А. Т. </a:t>
            </a:r>
            <a:endParaRPr lang="ru-RU" sz="18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38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10" y="404664"/>
            <a:ext cx="9131990" cy="66335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Четность/нечетность функции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280248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333333"/>
                </a:solidFill>
                <a:latin typeface="Helvetica Neue"/>
              </a:rPr>
              <a:t>Функция 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y = f(x)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 называется </a:t>
            </a:r>
            <a:r>
              <a:rPr lang="ru-RU" b="1" dirty="0">
                <a:solidFill>
                  <a:srgbClr val="333333"/>
                </a:solidFill>
                <a:latin typeface="Helvetica Neue"/>
              </a:rPr>
              <a:t>четной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, если для любого 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x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 из области определения функции выполняется равенство </a:t>
            </a:r>
            <a:br>
              <a:rPr lang="ru-RU" dirty="0">
                <a:solidFill>
                  <a:srgbClr val="333333"/>
                </a:solidFill>
                <a:latin typeface="Helvetica Neue"/>
              </a:rPr>
            </a:br>
            <a:r>
              <a:rPr lang="ru-RU" i="1" dirty="0">
                <a:solidFill>
                  <a:srgbClr val="333333"/>
                </a:solidFill>
                <a:latin typeface="Helvetica Neue"/>
              </a:rPr>
              <a:t>f(-x) = f(x).</a:t>
            </a:r>
            <a:endParaRPr lang="ru-RU" dirty="0">
              <a:solidFill>
                <a:srgbClr val="333333"/>
              </a:solidFill>
              <a:latin typeface="Helvetica Neue"/>
            </a:endParaRPr>
          </a:p>
          <a:p>
            <a:r>
              <a:rPr lang="ru-RU" dirty="0" smtClean="0">
                <a:solidFill>
                  <a:srgbClr val="333333"/>
                </a:solidFill>
                <a:latin typeface="Helvetica Neue"/>
              </a:rPr>
              <a:t>Пример :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ru-RU" b="1" i="1" dirty="0">
                <a:solidFill>
                  <a:srgbClr val="333333"/>
                </a:solidFill>
                <a:latin typeface="Helvetica Neue"/>
              </a:rPr>
              <a:t>y = </a:t>
            </a:r>
            <a:r>
              <a:rPr lang="ru-RU" b="1" dirty="0">
                <a:solidFill>
                  <a:srgbClr val="333333"/>
                </a:solidFill>
                <a:latin typeface="Helvetica Neue"/>
              </a:rPr>
              <a:t>/</a:t>
            </a:r>
            <a:r>
              <a:rPr lang="ru-RU" b="1" i="1" dirty="0">
                <a:solidFill>
                  <a:srgbClr val="333333"/>
                </a:solidFill>
                <a:latin typeface="Helvetica Neue"/>
              </a:rPr>
              <a:t>x</a:t>
            </a:r>
            <a:r>
              <a:rPr lang="ru-RU" b="1" dirty="0">
                <a:solidFill>
                  <a:srgbClr val="333333"/>
                </a:solidFill>
                <a:latin typeface="Helvetica Neue"/>
              </a:rPr>
              <a:t>/</a:t>
            </a:r>
            <a:r>
              <a:rPr lang="ru-RU" b="1" i="1" dirty="0">
                <a:solidFill>
                  <a:srgbClr val="333333"/>
                </a:solidFill>
                <a:latin typeface="Helvetica Neue"/>
              </a:rPr>
              <a:t>, y = x</a:t>
            </a:r>
            <a:r>
              <a:rPr lang="ru-RU" b="1" i="1" baseline="30000" dirty="0">
                <a:solidFill>
                  <a:srgbClr val="333333"/>
                </a:solidFill>
                <a:latin typeface="Helvetica Neue"/>
              </a:rPr>
              <a:t>2</a:t>
            </a:r>
            <a:r>
              <a:rPr lang="ru-RU" b="1" i="1" dirty="0">
                <a:solidFill>
                  <a:srgbClr val="333333"/>
                </a:solidFill>
                <a:latin typeface="Helvetica Neue"/>
              </a:rPr>
              <a:t>, y = </a:t>
            </a:r>
            <a:r>
              <a:rPr lang="ru-RU" b="1" i="1" dirty="0" err="1">
                <a:solidFill>
                  <a:srgbClr val="333333"/>
                </a:solidFill>
                <a:latin typeface="Helvetica Neue"/>
              </a:rPr>
              <a:t>cos</a:t>
            </a:r>
            <a:r>
              <a:rPr lang="ru-RU" b="1" i="1" dirty="0">
                <a:solidFill>
                  <a:srgbClr val="333333"/>
                </a:solidFill>
                <a:latin typeface="Helvetica Neue"/>
              </a:rPr>
              <a:t> x</a:t>
            </a:r>
            <a:endParaRPr lang="ru-RU" dirty="0">
              <a:solidFill>
                <a:srgbClr val="333333"/>
              </a:solidFill>
              <a:latin typeface="Helvetica Neue"/>
            </a:endParaRPr>
          </a:p>
          <a:p>
            <a:r>
              <a:rPr lang="ru-RU" dirty="0">
                <a:solidFill>
                  <a:srgbClr val="333333"/>
                </a:solidFill>
                <a:latin typeface="Helvetica Neue"/>
              </a:rPr>
              <a:t>График четной функции симметричен относительно оси 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OY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.</a:t>
            </a:r>
          </a:p>
          <a:p>
            <a:endParaRPr lang="ru-RU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ru-RU" dirty="0" smtClean="0">
                <a:solidFill>
                  <a:srgbClr val="333333"/>
                </a:solidFill>
                <a:latin typeface="Helvetica Neue"/>
              </a:rPr>
              <a:t>Функция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y = f(x)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 называется </a:t>
            </a:r>
            <a:r>
              <a:rPr lang="ru-RU" b="1" dirty="0">
                <a:solidFill>
                  <a:srgbClr val="333333"/>
                </a:solidFill>
                <a:latin typeface="Helvetica Neue"/>
              </a:rPr>
              <a:t>нечетной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, если для любого 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x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 из области определения функции выполняется равенство </a:t>
            </a:r>
            <a:r>
              <a:rPr lang="ru-RU" i="1" dirty="0" smtClean="0">
                <a:solidFill>
                  <a:srgbClr val="333333"/>
                </a:solidFill>
                <a:latin typeface="Helvetica Neue"/>
              </a:rPr>
              <a:t>f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(-x) = - f(x).</a:t>
            </a:r>
            <a:endParaRPr lang="ru-RU" dirty="0">
              <a:solidFill>
                <a:srgbClr val="333333"/>
              </a:solidFill>
              <a:latin typeface="Helvetica Neue"/>
            </a:endParaRPr>
          </a:p>
          <a:p>
            <a:r>
              <a:rPr lang="ru-RU" dirty="0" smtClean="0">
                <a:solidFill>
                  <a:srgbClr val="333333"/>
                </a:solidFill>
                <a:latin typeface="Helvetica Neue"/>
              </a:rPr>
              <a:t>Пример:</a:t>
            </a:r>
            <a:r>
              <a:rPr lang="ru-RU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y = 1/x, y = x</a:t>
            </a:r>
            <a:r>
              <a:rPr lang="ru-RU" i="1" baseline="30000" dirty="0">
                <a:solidFill>
                  <a:srgbClr val="333333"/>
                </a:solidFill>
                <a:latin typeface="Helvetica Neue"/>
              </a:rPr>
              <a:t>3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, y = </a:t>
            </a:r>
            <a:r>
              <a:rPr lang="ru-RU" i="1" dirty="0" err="1">
                <a:solidFill>
                  <a:srgbClr val="333333"/>
                </a:solidFill>
                <a:latin typeface="Helvetica Neue"/>
              </a:rPr>
              <a:t>sin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 x, y = </a:t>
            </a:r>
            <a:r>
              <a:rPr lang="ru-RU" i="1" dirty="0" err="1">
                <a:solidFill>
                  <a:srgbClr val="333333"/>
                </a:solidFill>
                <a:latin typeface="Helvetica Neue"/>
              </a:rPr>
              <a:t>tg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 x, y = </a:t>
            </a:r>
            <a:r>
              <a:rPr lang="ru-RU" i="1" dirty="0" err="1">
                <a:solidFill>
                  <a:srgbClr val="333333"/>
                </a:solidFill>
                <a:latin typeface="Helvetica Neue"/>
              </a:rPr>
              <a:t>ctg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 x, y = </a:t>
            </a:r>
            <a:r>
              <a:rPr lang="ru-RU" i="1" dirty="0" err="1">
                <a:solidFill>
                  <a:srgbClr val="333333"/>
                </a:solidFill>
                <a:latin typeface="Helvetica Neue"/>
              </a:rPr>
              <a:t>arcsin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 x, y = </a:t>
            </a:r>
            <a:r>
              <a:rPr lang="ru-RU" i="1" dirty="0" err="1">
                <a:solidFill>
                  <a:srgbClr val="333333"/>
                </a:solidFill>
                <a:latin typeface="Helvetica Neue"/>
              </a:rPr>
              <a:t>arctg</a:t>
            </a:r>
            <a:r>
              <a:rPr lang="ru-RU" i="1" dirty="0">
                <a:solidFill>
                  <a:srgbClr val="333333"/>
                </a:solidFill>
                <a:latin typeface="Helvetica Neue"/>
              </a:rPr>
              <a:t> x</a:t>
            </a:r>
            <a:endParaRPr lang="ru-RU" dirty="0">
              <a:solidFill>
                <a:srgbClr val="333333"/>
              </a:solidFill>
              <a:latin typeface="Helvetica Neue"/>
            </a:endParaRPr>
          </a:p>
          <a:p>
            <a:r>
              <a:rPr lang="ru-RU" dirty="0">
                <a:solidFill>
                  <a:srgbClr val="333333"/>
                </a:solidFill>
                <a:latin typeface="Helvetica Neue"/>
              </a:rPr>
              <a:t>График нечетной функции симметричен относительно начала </a:t>
            </a:r>
            <a:r>
              <a:rPr lang="ru-RU" dirty="0" smtClean="0">
                <a:solidFill>
                  <a:srgbClr val="333333"/>
                </a:solidFill>
                <a:latin typeface="Helvetica Neue"/>
              </a:rPr>
              <a:t>координат.</a:t>
            </a:r>
            <a:endParaRPr lang="ru-RU" dirty="0">
              <a:solidFill>
                <a:srgbClr val="333333"/>
              </a:solidFill>
              <a:latin typeface="Helvetica Neue"/>
            </a:endParaRPr>
          </a:p>
          <a:p>
            <a:endParaRPr lang="ru-RU" dirty="0"/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3563888" y="5810572"/>
            <a:ext cx="1944216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исследования</a:t>
            </a:r>
            <a:endParaRPr lang="ru-RU" dirty="0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 rot="16200000">
            <a:off x="413495" y="5958544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>
            <a:hlinkClick r:id="rId4" action="ppaction://hlinksldjump"/>
          </p:cNvPr>
          <p:cNvSpPr/>
          <p:nvPr/>
        </p:nvSpPr>
        <p:spPr>
          <a:xfrm rot="5400000">
            <a:off x="8028384" y="5875423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2010" y="6525344"/>
            <a:ext cx="3744416" cy="300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©Романчук А. Т. </a:t>
            </a:r>
          </a:p>
        </p:txBody>
      </p:sp>
    </p:spTree>
    <p:extLst>
      <p:ext uri="{BB962C8B-B14F-4D97-AF65-F5344CB8AC3E}">
        <p14:creationId xmlns:p14="http://schemas.microsoft.com/office/powerpoint/2010/main" val="20872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Вычисление производной </a:t>
            </a:r>
            <a:endParaRPr lang="ru-RU" dirty="0"/>
          </a:p>
        </p:txBody>
      </p:sp>
      <p:pic>
        <p:nvPicPr>
          <p:cNvPr id="1026" name="Picture 2" descr="Картинки по запросу производная функции 10 клас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80920" cy="364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3635896" y="5791522"/>
            <a:ext cx="1944216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исследования</a:t>
            </a:r>
            <a:endParaRPr lang="ru-RU" dirty="0"/>
          </a:p>
        </p:txBody>
      </p:sp>
      <p:sp>
        <p:nvSpPr>
          <p:cNvPr id="6" name="Равнобедренный треугольник 5">
            <a:hlinkClick r:id="rId4" action="ppaction://hlinksldjump"/>
          </p:cNvPr>
          <p:cNvSpPr/>
          <p:nvPr/>
        </p:nvSpPr>
        <p:spPr>
          <a:xfrm rot="16200000">
            <a:off x="395536" y="5553236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>
            <a:hlinkClick r:id="rId5" action="ppaction://hlinksldjump"/>
          </p:cNvPr>
          <p:cNvSpPr/>
          <p:nvPr/>
        </p:nvSpPr>
        <p:spPr>
          <a:xfrm rot="5400000">
            <a:off x="8100392" y="5576825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2010" y="6525344"/>
            <a:ext cx="3744416" cy="300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©Романчук А. Т. </a:t>
            </a:r>
          </a:p>
        </p:txBody>
      </p:sp>
    </p:spTree>
    <p:extLst>
      <p:ext uri="{BB962C8B-B14F-4D97-AF65-F5344CB8AC3E}">
        <p14:creationId xmlns:p14="http://schemas.microsoft.com/office/powerpoint/2010/main" val="402059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таблица производны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07129"/>
            <a:ext cx="6480720" cy="6172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2699792" y="485003"/>
            <a:ext cx="1944216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исследования</a:t>
            </a:r>
            <a:endParaRPr lang="ru-RU" dirty="0"/>
          </a:p>
        </p:txBody>
      </p:sp>
      <p:sp>
        <p:nvSpPr>
          <p:cNvPr id="7" name="Равнобедренный треугольник 6">
            <a:hlinkClick r:id="rId4" action="ppaction://hlinksldjump"/>
          </p:cNvPr>
          <p:cNvSpPr/>
          <p:nvPr/>
        </p:nvSpPr>
        <p:spPr>
          <a:xfrm rot="16200000">
            <a:off x="395536" y="5553236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>
            <a:hlinkClick r:id="rId5" action="ppaction://hlinksldjump"/>
          </p:cNvPr>
          <p:cNvSpPr/>
          <p:nvPr/>
        </p:nvSpPr>
        <p:spPr>
          <a:xfrm rot="5400000">
            <a:off x="8100392" y="5576825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2010" y="6525344"/>
            <a:ext cx="3744416" cy="300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©Романчук А. Т. </a:t>
            </a:r>
          </a:p>
        </p:txBody>
      </p:sp>
    </p:spTree>
    <p:extLst>
      <p:ext uri="{BB962C8B-B14F-4D97-AF65-F5344CB8AC3E}">
        <p14:creationId xmlns:p14="http://schemas.microsoft.com/office/powerpoint/2010/main" val="143597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Критические точки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/>
          <a:lstStyle/>
          <a:p>
            <a:r>
              <a:rPr lang="ru-RU" dirty="0" smtClean="0"/>
              <a:t>Внутренние точки области определения функции (точки</a:t>
            </a:r>
            <a:r>
              <a:rPr lang="ru-RU" dirty="0"/>
              <a:t>, в которых производная становится равной </a:t>
            </a:r>
            <a:r>
              <a:rPr lang="ru-RU" dirty="0" smtClean="0"/>
              <a:t>нулю), </a:t>
            </a:r>
            <a:r>
              <a:rPr lang="ru-RU" dirty="0"/>
              <a:t>являются </a:t>
            </a:r>
            <a:r>
              <a:rPr lang="ru-RU" b="1" dirty="0"/>
              <a:t>критическими точками.</a:t>
            </a:r>
            <a:endParaRPr lang="ru-RU" dirty="0"/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3491880" y="5553236"/>
            <a:ext cx="1944216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исследования</a:t>
            </a:r>
            <a:endParaRPr lang="ru-RU" dirty="0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 rot="16200000">
            <a:off x="395536" y="5553236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>
            <a:hlinkClick r:id="rId4" action="ppaction://hlinksldjump"/>
          </p:cNvPr>
          <p:cNvSpPr/>
          <p:nvPr/>
        </p:nvSpPr>
        <p:spPr>
          <a:xfrm rot="5400000">
            <a:off x="8100392" y="5576825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2010" y="6525344"/>
            <a:ext cx="3744416" cy="300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©Романчук А. Т. </a:t>
            </a:r>
          </a:p>
        </p:txBody>
      </p:sp>
    </p:spTree>
    <p:extLst>
      <p:ext uri="{BB962C8B-B14F-4D97-AF65-F5344CB8AC3E}">
        <p14:creationId xmlns:p14="http://schemas.microsoft.com/office/powerpoint/2010/main" val="337559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Признак максимума/минимума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Если в точке х</a:t>
            </a:r>
            <a:r>
              <a:rPr lang="ar-AE" sz="2800" dirty="0" smtClean="0"/>
              <a:t>ₒ</a:t>
            </a:r>
            <a:r>
              <a:rPr lang="ru-RU" sz="2800" dirty="0" smtClean="0"/>
              <a:t> производная меняет знак с </a:t>
            </a:r>
            <a:r>
              <a:rPr lang="en-US" sz="2800" dirty="0" smtClean="0"/>
              <a:t>‘+’ </a:t>
            </a:r>
            <a:r>
              <a:rPr lang="ru-RU" sz="2800" dirty="0" smtClean="0"/>
              <a:t>на </a:t>
            </a:r>
            <a:r>
              <a:rPr lang="en-US" sz="2800" dirty="0" smtClean="0"/>
              <a:t>‘-’</a:t>
            </a:r>
            <a:r>
              <a:rPr lang="ru-RU" sz="2800" dirty="0" smtClean="0"/>
              <a:t>, то х</a:t>
            </a:r>
            <a:r>
              <a:rPr lang="ar-AE" sz="2800" dirty="0"/>
              <a:t>ₒ</a:t>
            </a:r>
            <a:r>
              <a:rPr lang="ru-RU" sz="2800" dirty="0"/>
              <a:t> </a:t>
            </a:r>
            <a:r>
              <a:rPr lang="ru-RU" sz="2800" dirty="0" smtClean="0"/>
              <a:t>есть точка максимума.</a:t>
            </a:r>
          </a:p>
          <a:p>
            <a:r>
              <a:rPr lang="ru-RU" sz="2800" dirty="0"/>
              <a:t>Если в точке х</a:t>
            </a:r>
            <a:r>
              <a:rPr lang="ar-AE" sz="2800" dirty="0"/>
              <a:t>ₒ</a:t>
            </a:r>
            <a:r>
              <a:rPr lang="ru-RU" sz="2800" dirty="0"/>
              <a:t> производная меняет знак с </a:t>
            </a:r>
            <a:r>
              <a:rPr lang="en-US" sz="2800" dirty="0" smtClean="0"/>
              <a:t>‘</a:t>
            </a:r>
            <a:r>
              <a:rPr lang="ru-RU" sz="2800" dirty="0" smtClean="0"/>
              <a:t>-</a:t>
            </a:r>
            <a:r>
              <a:rPr lang="en-US" sz="2800" dirty="0" smtClean="0"/>
              <a:t>’ </a:t>
            </a:r>
            <a:r>
              <a:rPr lang="ru-RU" sz="2800" dirty="0"/>
              <a:t>на </a:t>
            </a:r>
            <a:r>
              <a:rPr lang="en-US" sz="2800" dirty="0" smtClean="0"/>
              <a:t>‘</a:t>
            </a:r>
            <a:r>
              <a:rPr lang="ru-RU" sz="2800" dirty="0" smtClean="0"/>
              <a:t>+</a:t>
            </a:r>
            <a:r>
              <a:rPr lang="en-US" sz="2800" dirty="0" smtClean="0"/>
              <a:t>’</a:t>
            </a:r>
            <a:r>
              <a:rPr lang="ru-RU" sz="2800" dirty="0"/>
              <a:t>, то х</a:t>
            </a:r>
            <a:r>
              <a:rPr lang="ar-AE" sz="2800" dirty="0"/>
              <a:t>ₒ</a:t>
            </a:r>
            <a:r>
              <a:rPr lang="ru-RU" sz="2800" dirty="0"/>
              <a:t> есть точка </a:t>
            </a:r>
            <a:r>
              <a:rPr lang="ru-RU" sz="2800" dirty="0" smtClean="0"/>
              <a:t>минимума.</a:t>
            </a:r>
          </a:p>
          <a:p>
            <a:pPr algn="just"/>
            <a:r>
              <a:rPr lang="ru-RU" sz="2800" dirty="0">
                <a:solidFill>
                  <a:srgbClr val="222222"/>
                </a:solidFill>
                <a:latin typeface="helvetica"/>
              </a:rPr>
              <a:t>Точки минимума и максимума называются </a:t>
            </a:r>
            <a:r>
              <a:rPr lang="ru-RU" sz="2800" b="1" dirty="0">
                <a:solidFill>
                  <a:srgbClr val="222222"/>
                </a:solidFill>
                <a:latin typeface="helvetica"/>
              </a:rPr>
              <a:t>точками экстремума </a:t>
            </a:r>
            <a:r>
              <a:rPr lang="ru-RU" sz="2800" dirty="0">
                <a:solidFill>
                  <a:srgbClr val="222222"/>
                </a:solidFill>
                <a:latin typeface="helvetica"/>
              </a:rPr>
              <a:t>данной функции, а значения функции в этих точках – </a:t>
            </a:r>
            <a:r>
              <a:rPr lang="ru-RU" sz="2800" b="1" dirty="0">
                <a:solidFill>
                  <a:srgbClr val="222222"/>
                </a:solidFill>
                <a:latin typeface="helvetica"/>
              </a:rPr>
              <a:t>минимум и </a:t>
            </a:r>
            <a:r>
              <a:rPr lang="ru-RU" sz="2800" b="1" dirty="0" smtClean="0">
                <a:solidFill>
                  <a:srgbClr val="222222"/>
                </a:solidFill>
                <a:latin typeface="helvetica"/>
              </a:rPr>
              <a:t>максимум.</a:t>
            </a:r>
            <a:endParaRPr lang="ru-RU" sz="2800" dirty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3635896" y="5783671"/>
            <a:ext cx="1944216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</a:t>
            </a:r>
            <a:r>
              <a:rPr lang="ru-RU" dirty="0" smtClean="0">
                <a:solidFill>
                  <a:schemeClr val="bg1"/>
                </a:solidFill>
              </a:rPr>
              <a:t>исследования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 rot="16200000">
            <a:off x="395536" y="5553236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>
            <a:hlinkClick r:id="rId4" action="ppaction://hlinksldjump"/>
          </p:cNvPr>
          <p:cNvSpPr/>
          <p:nvPr/>
        </p:nvSpPr>
        <p:spPr>
          <a:xfrm rot="5400000">
            <a:off x="8100392" y="5576825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2010" y="6525344"/>
            <a:ext cx="3744416" cy="300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©Романчук А. Т. </a:t>
            </a:r>
          </a:p>
        </p:txBody>
      </p:sp>
    </p:spTree>
    <p:extLst>
      <p:ext uri="{BB962C8B-B14F-4D97-AF65-F5344CB8AC3E}">
        <p14:creationId xmlns:p14="http://schemas.microsoft.com/office/powerpoint/2010/main" val="10299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Возрастание/убывание функции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44144"/>
          </a:xfrm>
        </p:spPr>
        <p:txBody>
          <a:bodyPr/>
          <a:lstStyle/>
          <a:p>
            <a:pPr algn="just"/>
            <a:r>
              <a:rPr lang="ru-RU" b="1" dirty="0">
                <a:solidFill>
                  <a:srgbClr val="222222"/>
                </a:solidFill>
                <a:latin typeface="helvetica"/>
              </a:rPr>
              <a:t>Если ƒ (х) &gt; 0</a:t>
            </a:r>
            <a:r>
              <a:rPr lang="ru-RU" dirty="0">
                <a:solidFill>
                  <a:srgbClr val="222222"/>
                </a:solidFill>
                <a:latin typeface="helvetica"/>
              </a:rPr>
              <a:t> во всех точках некоторого интервала, то функция </a:t>
            </a:r>
            <a:r>
              <a:rPr lang="ru-RU" b="1" dirty="0">
                <a:solidFill>
                  <a:srgbClr val="222222"/>
                </a:solidFill>
                <a:latin typeface="helvetica"/>
              </a:rPr>
              <a:t>возрастает</a:t>
            </a:r>
            <a:r>
              <a:rPr lang="ru-RU" dirty="0">
                <a:solidFill>
                  <a:srgbClr val="222222"/>
                </a:solidFill>
                <a:latin typeface="helvetica"/>
              </a:rPr>
              <a:t> на этом интервале.</a:t>
            </a:r>
          </a:p>
          <a:p>
            <a:pPr algn="just"/>
            <a:r>
              <a:rPr lang="ru-RU" b="1" dirty="0">
                <a:solidFill>
                  <a:srgbClr val="222222"/>
                </a:solidFill>
                <a:latin typeface="helvetica"/>
              </a:rPr>
              <a:t>Если ƒ (х) &lt; 0 </a:t>
            </a:r>
            <a:r>
              <a:rPr lang="ru-RU" dirty="0">
                <a:solidFill>
                  <a:srgbClr val="222222"/>
                </a:solidFill>
                <a:latin typeface="helvetica"/>
              </a:rPr>
              <a:t>во всех точках некоторого интервала, то функция </a:t>
            </a:r>
            <a:r>
              <a:rPr lang="ru-RU" b="1" dirty="0">
                <a:solidFill>
                  <a:srgbClr val="222222"/>
                </a:solidFill>
                <a:latin typeface="helvetica"/>
              </a:rPr>
              <a:t>убывает</a:t>
            </a:r>
            <a:r>
              <a:rPr lang="ru-RU" dirty="0">
                <a:solidFill>
                  <a:srgbClr val="222222"/>
                </a:solidFill>
                <a:latin typeface="helvetica"/>
              </a:rPr>
              <a:t> на этом интервале.</a:t>
            </a:r>
          </a:p>
          <a:p>
            <a:endParaRPr lang="ru-RU" dirty="0"/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3347864" y="5733256"/>
            <a:ext cx="1944216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 исследования</a:t>
            </a:r>
            <a:endParaRPr lang="ru-RU" dirty="0"/>
          </a:p>
        </p:txBody>
      </p:sp>
      <p:sp>
        <p:nvSpPr>
          <p:cNvPr id="6" name="Равнобедренный треугольник 5">
            <a:hlinkClick r:id="rId3" action="ppaction://hlinksldjump"/>
          </p:cNvPr>
          <p:cNvSpPr/>
          <p:nvPr/>
        </p:nvSpPr>
        <p:spPr>
          <a:xfrm rot="16200000">
            <a:off x="395536" y="5553236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>
            <a:hlinkClick r:id="rId4" action="ppaction://hlinksldjump"/>
          </p:cNvPr>
          <p:cNvSpPr/>
          <p:nvPr/>
        </p:nvSpPr>
        <p:spPr>
          <a:xfrm rot="5400000">
            <a:off x="8100392" y="5576825"/>
            <a:ext cx="576064" cy="57606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2010" y="6525344"/>
            <a:ext cx="3744416" cy="300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dirty="0" smtClean="0">
                <a:latin typeface="Times New Roman"/>
                <a:cs typeface="Times New Roman"/>
              </a:rPr>
              <a:t>©Романчук А. Т. </a:t>
            </a:r>
          </a:p>
        </p:txBody>
      </p:sp>
    </p:spTree>
    <p:extLst>
      <p:ext uri="{BB962C8B-B14F-4D97-AF65-F5344CB8AC3E}">
        <p14:creationId xmlns:p14="http://schemas.microsoft.com/office/powerpoint/2010/main" val="15838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273</TotalTime>
  <Words>227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Ясность</vt:lpstr>
      <vt:lpstr>Методика исследования функций с помощью производной</vt:lpstr>
      <vt:lpstr>План исследования функции:</vt:lpstr>
      <vt:lpstr>Область определения функции</vt:lpstr>
      <vt:lpstr>Четность/нечетность функции</vt:lpstr>
      <vt:lpstr>Вычисление производной </vt:lpstr>
      <vt:lpstr>Презентация PowerPoint</vt:lpstr>
      <vt:lpstr>Критические точки</vt:lpstr>
      <vt:lpstr>Признак максимума/минимума</vt:lpstr>
      <vt:lpstr>Возрастание/убывание функции</vt:lpstr>
      <vt:lpstr>БИБЛИОГРАФИЧЕСКИЙ СПИСОК</vt:lpstr>
      <vt:lpstr>ВЫПОЛНИ ТЕСТ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исследования функций на примере  F(x) = x√(2-x) </dc:title>
  <dc:creator>k1_503_05</dc:creator>
  <cp:lastModifiedBy>Аня</cp:lastModifiedBy>
  <cp:revision>17</cp:revision>
  <dcterms:created xsi:type="dcterms:W3CDTF">2016-09-19T09:01:50Z</dcterms:created>
  <dcterms:modified xsi:type="dcterms:W3CDTF">2016-09-26T14:56:37Z</dcterms:modified>
</cp:coreProperties>
</file>