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9" r:id="rId6"/>
    <p:sldId id="273" r:id="rId7"/>
    <p:sldId id="274" r:id="rId8"/>
    <p:sldId id="275" r:id="rId9"/>
    <p:sldId id="276" r:id="rId10"/>
    <p:sldId id="260" r:id="rId11"/>
    <p:sldId id="261" r:id="rId12"/>
    <p:sldId id="263" r:id="rId13"/>
    <p:sldId id="262" r:id="rId14"/>
    <p:sldId id="265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15" autoAdjust="0"/>
  </p:normalViewPr>
  <p:slideViewPr>
    <p:cSldViewPr>
      <p:cViewPr varScale="1">
        <p:scale>
          <a:sx n="63" d="100"/>
          <a:sy n="63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0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ПРОИЗВОДНАЯ ИГРА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4211960" y="4293096"/>
            <a:ext cx="2304256" cy="13681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НАЧАТЬ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610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888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211144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На рисунке изображен график функции </a:t>
            </a:r>
            <a:r>
              <a:rPr lang="en-US" sz="2800" b="1" dirty="0" smtClean="0"/>
              <a:t>y=f(x)</a:t>
            </a:r>
            <a:r>
              <a:rPr lang="ru-RU" sz="2800" b="1" dirty="0" smtClean="0"/>
              <a:t>, </a:t>
            </a:r>
            <a:r>
              <a:rPr lang="ru-RU" sz="2800" b="1" dirty="0"/>
              <a:t>определенной на интервале </a:t>
            </a:r>
            <a:r>
              <a:rPr lang="en-US" sz="2800" b="1" dirty="0" smtClean="0"/>
              <a:t>(-6;8)</a:t>
            </a:r>
            <a:r>
              <a:rPr lang="ru-RU" sz="2800" b="1" dirty="0" smtClean="0"/>
              <a:t>. </a:t>
            </a:r>
            <a:r>
              <a:rPr lang="ru-RU" sz="2800" b="1" dirty="0"/>
              <a:t>Определите количество целых точек, в которых производная функции положительна.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sp>
        <p:nvSpPr>
          <p:cNvPr id="4" name="AutoShape 2" descr="data:image/png;base64,iVBORw0KGgoAAAANSUhEUgAAAP4AAACqCAYAAACNifKwAAAACXBIWXMAAAsSAAALEgHS3X78AAAW2ElEQVR4nO2df4xdx1XHZ926JHEcuqpamwKJWMf0ByTIXafhj5AEtEtVUiHSyFbiuImskl3SViqlancFpAqtILtJI2rEj+6GooJJFHbVFirVUuulIakUOchLWkDiR+OtIlVyKpBWlIiWRng53/vOrMfX9753f8yve+d8pPF7fu/Om7v33u/8OHPOzKu3traUIAhp8erQJyAMZ2xsbIIq543Q5yH0CxF+ZJDQp+hlisQ+T+/H6f0MpfnApyX0DBF+fKxTOsTvUQmsBTwXoaeI8CODWvpNdO/5v5No+fV39Plt9PIsjglzdkJfCCH8Fym90fj/OUpX8/uPUvo9SmPG96/ydF4xscld/onc53OUnqH02/5PSegTroV/PaWvF3xuTiW83nh/nbpY9OAHlF5j+byihQS/ogZjeoh+Pfc1rtVbvJ+U0DtcC/9kyedjy8vLamZmpnAucW1tbWx8fFxNTk7iv6kNRzCmxx8+Tl36Rf0hVQi30stVlH4eRj/p7gttKBLVf1PaVXL8eTVorfOtcv6YI2rQYmVd+o2NDbW6upq9Li0tZe+npqb08a/hPNvgu8XFRS38pCBBL5d8NUvp45RepnS/GgyJBKEReeHfSenyIcfvUDmRlhzzZkpv0h+gdV9YWNg+ABXAoUPacF1ciUxMTKDlNyuIpKEK4S6M++lVrPxCa/LCx/gRws1aZaSVlRU1Pz9/kXAhyCLQQqOLTryV0v/hDUS+ublZKmKUgTz6VZeDigHlivAFwT6F42ctVrS6+v8mFcT4Okq78Qa/AUGbefDbzJj+3hR9U5qOfbuSj7iyQZ5WZUq+eMq0adspFL7uZmM8vr6+vl0BaCq0+P90/vz5e3bs2HFJpVGUB0MBVAw41iyLf6sOMAo06Qp3Jd/+Bnnalin54imzzbleRF74f07pAbzR4kcXfGZmRn//P5Quq9Dif4hEn43dIeZhx6M7DyBylMeW/jEZ3wuCO/LCv6h5xjgbLb5hXYdl+cOUrlUDI6BpmIPR73uUvkHpJv0hBDw3N3dRIahUdOte1r3H90aFIwiCRUrnyLXBzei+g8c5jSKz/M/Ozm6P8ZnMGQeCxm/nhxAaqiy2pLUXBHcUCT/raudbaeL7dX8cNoIc76H0JH7fmM77L0q6ZjhB6UhO9F+tW64gCMMpEj7cROFqu5P/j4oATiO/UuN30d3/GeP/W/y7q5R+gdKtxnefNt4/SunGV1555cqdO3f+L73/D0rTNcoVBKECmfA5Gkz3u38zd8wBSs/zsVX73x8x8pkg/+c45T/XvC+Xt06f/wD9LTUO71y+azl4x2eZki+eMofl29za2srHdpSSCZ9XeCmcd0NBTbzFmuYLUWaH8h2QaxpHvhBltjnXPKkFwAiCoET4gpAkInxBSBARviAkiAhfEBJEhC8ICSLCF4QEEeELQoKI8AUhQUT4gpAgInxBSBAnwsfaYHfcccfcLxEnT578DRdlCILQHCfCv/32208+9thjP7uxsTFF2lcifkGIi6Kw3Dy1QwiPHTv2Wqy6gxV2rrjiiusahJLGFO4YUz4Jy40nX4gy4w7LvfHGG++/++67nzh37tz4U089dbjuksBdCXeUsNx084UoM/qw3Oeee+7v6CSxoMYXVPHmj4IgBMSlVR/LdUHwU0qELwhR4Xo6D2vsQfiLow4UBMEfroWP8ciCbOssCHHhVPiwMpLoYTREq7/qsixBEKrjw3MPrb4IXxAiwpfw222DK2AqB/uYHaVXbF82L0MnoQ2+hD+BB7eOg4EwAPYRepnjdFoNpkfP0ufTcj2FpjgXPlomekghfuyZJQ9qDdij8hT/FzsKwYHnEfp8RQ16UbLLkNAIX9F5WvhCPbD5ICrLWa5AD/Dn2LUYrf6ULU8uIS18Cl+m9WpA1woVJcb1B/PXjCuBZTWoGPaFOD+h23gRvjGth4d52UeZXYbH9ejKL3McRRFwippBBUHHyIyJUAsn0Xkl+f6F0i9zBVA3b9Myu5rvvZQup7SWi8bLR+c9S+le+qxKLyq2v7Hr+UKUGXd0XlE+bsWW6LN31c3btMwu5uNK+B1qMK5fy313QK5pHPlClBl9dF4R6I7CGi3TeiPBtN16le47X9Ml6e77hyvom+l1vYt2K99r7uHhlGm9EvhhmlH1DHY6EEqE7wm6T9qvAvp5gA2ta12qfH0LH4KXab1yIPq1IQa9ItD1w7z+rJtTEkxI5LhHED2u9yYnfLbE06uduA8hWnyZ1iuAx+t4gGo9ONzd35Q5fW9A9PN83ad42DrLrf4pHodHL36vwkdLJtN6peCabDbsLupAKBG+Q7i1RwV9yT3iKWt4UnZC/CHW1ddjUhH+xaAlaXpNIPgZi+ciFJPdo7Leak78qMTn/Z5edUIIH10jeUgNeG4eLUkb4WOMOVHTPiBUhD0pcY+GriZliP8MYlRiHX55F74xrSdj0gugIlxtavfgIZRe31B6Um6A+3Sle8Tix31ADyHKZzzUFlq6ux/lRfEJT+GhNWnrc6/H+SJ8N+Ae1Vk7Et38s7H6WIQUPgJMoh0DeaTJFF4RMoRyBC+Cggq6soCNQKqFOvl8EUT4hsfZDL1PvYWCWG1UgGjxx8Uz0glo7WsPxWDcQ4tPaSE2Q1/I3XIh+KSn9dhgpGxUftzCyD4GbmjjGQnBo5FbjMl3xWd0Xp5/pjRHxxyl15c8lRlbvvdT+vJY9f3wRu2d901K7+QKoKzMuqSe70o1MOx9quDaVykTYv8WpT+mYz/j8FzjjM4rOeZeevlpOu4vfZUZSz41uN63qMFCG5VuWD46r+B7Ha13yTFdujYx5eNe2Ub+Ga1TJoa19ILu/l0uz7UOIbv6AN2nzAUy8HmEAGP7dcvjcRnn2wetfSuxYSiHcX5MNq2gwjcuSJRTHo6pOz00EhnnO8FW5GNUNq3QLT7QFyQl4WPRzFrTQzVA6zTp4HeTg4dOuJY2/O7xnJ9le1pwYhA+Hv4zibmbYmxf6vPdEpnPtwdEX8toVgZ7V+qYiuCOa8GFz+6N+mHt/VifW5HblLs18WWcbw/b3qVZWLrl32xEcOEz2q+598JXgwrunKs4BRnnW6W1Yc8ENq0bbrjh+NVXX/1nR44c+cATTzzxRVu/XZdYhK8X6EjByAfhf8lxGTLOtwMqT2sG2KNHj97/0EMPXTY1NfXj991333H6KG3hcyvV+7Xj2AEExp0POy5KxvktYf98a/PmYM+ePd/V73ft2vXdYce6JgrhM+juw8jX5+6+ns552XE5epyfksHUNhC+1aHSo48++vjhw4dvPn78+E27d+9+wOZv1yUa4Ru77WSOLaHPxzbGmnrON7o0xvnWfQUSAj0z68/hysrKbAxrUUQjfAatYe0FJzsC/i64fuZ3x3GFjPPbYdWwFxsxCh/THXBw6dtFh/B9em3JOL8dVg17sREyOq8MWLzfTXmf91im63zaU+/fuLVvWt6o6DwTOAdhnH+/GkTtxXptYsy3X78Zcb1jOFdNd6LzSvLhgT2jBt3iWoap2CK7jOMyox4d+9ctyxsanVdwPI69iocXUV6bGPOxRX/kQpkxnGtTYuvqayMfWn29W0mn8WnUKwAtgIzz64N71jsDs0l0wmeepHQCc/uhrZ8W2DbqBSg7i4MIUG7X6bVhD8QqfKzIE/XyxDXwbdTbhntPmzzUiGbZpw7Qa8MeiFX4ABf+bAxznk0xPPVCxmD33iPSJi489mIkWuFzGGPXW31t1AvZ2uLaRbnEc6RY99iLkWiFz3S21Q9s1DPBdUOvY7/qbgXqEycee7ERtfC51Yf40WIdDH0+NQlp1NvGCIC6mdKfhDyXjiAtfiRA+DMxLVRYkWBGvQJQ+TwY+iQ6AoTfa8MeiF743GLhRszx9F701umxC1suuRL+9ZS+Rml37vPvUdpVcDxa/E92sPL0Cnuw9n4OH0QvfEAP6yIeWtWdVXpa7X5bgTdSuqzg88uLDubKE05R0azyGikQ/kYXGpe2dEL4TJRbEZUAgTn3Otzc3FTr6+tqbW1NLSwsjDocwj/RRUOpRzDtmcT6BZ0RPm+0iZYUT3i0rrxjF/bDcz59Nj4+rqamptTiYqUhqXaKwvmJ8ItJwqIPYozOG5b3K5Qepu8wvs3vt9emTJv5quyH16Q8WOWPUb47r7nmmr89ffr0s3v37r0lf9CQchEh+HU12MOt7PrZOteu5ruJ0r/WiICM6W/sdnTeiLyIMvtFev05+v6SVj90tBTP3Y/cD69Jebyizh5Kqy+++OI6if4bRcfR776NXh4uK5Ne360K9iu0ea5dzUfvf4RePls1KrQrf2MRnenqG2Csf4bH+rGNx/TcvfXuIhvoXjBu/HjJodeP+Cl097tiK/GGbuUjfKac4Fr4t1L6PKWrKOk+yg8ovUDpuiY/yIEneqWewxbO0SbereYw7Gkj3+Tk6AhctpVgdgQ7uMZ2/ULS+4g8E9fC/0pBGT9E6ada/m50rrw8d4/kVUww7p05UzvyFueIXtMcpkodnFYXScawB1wLP/t9tEarq6tZi3To0KHWPxppAE+28afHruIfqMHfv8P4DGu1f3JURr5+sJGsYJUe2Worw9UmplFiQ/hYGw/ddvMBxMO1/X55eVktLS2p+fl5U/iZs0SLcmNr9X0vZf1bnBrBXX6c7yl63Sfj/f7H4JvYEP4los+DcageiyJh/pn4IKdGGK1+8Hlpnrsf75o7LJ3vPA9RIP7pVMWfSgy+ibWuPlrzPBh/IqGVxytEj9Z/bg491JHW5yro3XdCW/i7vNAFxvunVNri72VEnuGfg4Yp26yG7u8+fGdN+MNcRqtYm5vAFn6953gQH/6I4u4bwdOEOPeUxd9Xw94m+27MsBF3eyjjZR5/YmIi6+rDyMetPfhPSz+v9xwPFbyT1aZd7iYa4l9Rgx7UdCrz2Uwvp/KMCjx7HTP2UrQh/MLfYKMbpvO2W3x09w0+Z6HsbM9xTEuxH3+IhzWLxAtQrlX4IZmm64j5/ZXEWv5eGvboHp5VgwZRL7i63atx3eJ/h9Ib1AXnHc15NVhC2xYQXoju/l4VYO7eMbiG293+0CfjAdzDXhr29HheFTRMLoW/nx6cd3maI84W6lD+99y7TQ12XIm6W8xW60pr7uXG/Gj9OzVT0YCfVB57imwTQsCVs+eUyribXl5L9/KPyo5xKXz8cdcoD0YTfljxgCJA5hHX5RmgvAc9ltcUdPNwLyqtuWeIH13FK1QPx78GqBB9GvZQCaPB+JirAuj+PU737zSlX1WDSu0L+aAsHZaLB/jtJb+DjRoPNCj/zZT2UN6PNMjbpEwsO3Ub5fsYv3dd3o9SQjTX3gZ/Y9NrekvDcE7c2/EG5/kXlD7I4/4XauZt+jf6zodQ3H/0+JxeS+kNDsp7WQ02R9X8MKWdlF5P6SfyB+uw3Kfp5emiX2vqGUf5cCJ/36Sr36JMjLVfqutI06Q8yoOZhKcp38fr5GtaHufDvardo6F8X6WXt1Pe2qvsUl6EAk8VhUGPyNf0b/SdDyHMxzyU+Yq62NFNz3+jRd5/6eHNy+Ou/h+G6up/M4APOCovWGh9jEvRff4bD+W0hv0dysJ4R/FXlN7Rx4Aezx57ryr5vGwBnMagqz/qmC7G4w/jGTVYYWbc5VTU2IVVdJ9xVcaI8nXAQxZY4ti4iJ4bLP0LsKP0bIoPjcQ/+CpsY2Mj82XR7w2fFu/0TfgY40AEruPis0g8NRBFCCbhZ483PORwOo3JvhL4m6Ne77ABqDj/3UM5mXs63NXhvg6/FsPFvfH6dG3om/CBntN3LfyQ3d7Jkvcu0Ssf9WHrcg1a/JHdYgtk43m08LOzs5kna86ZzTt9FH4Wp2+6J9rE6OajgvEluuAYKx/FtAZCY9jm4avFfxP+QfcegscrVkZGy8+Rqt7pnfA5XBcDKVetMqrqdZ7rdvDzldC+13hqfDoP6TUQnFSqntFr6FddbbgN0NnW2tramB7XY2EaVACuAtiqnFAfQWvsSvh6fB8SvccAhO9tyJFb+ajrY32fobiZXwm19ls0zh9DVz87gUCiB30W/oLtlonjm4P75vvYrGMIKPtUBGsgtMVnRN5nKf0uhE5pa9TBPuil8I3uvu3AnSzCqeMPfCs4vhuC6Xqr7zMiD56PH1CDgDU9n49ANQzZKu1vYJteCp/RXVLbwg/dzY8BvVbffBfn9Y019NfGqu+a0wZcox8zyw89M9Jn4UOg2Dhi0oYHYSzd/BjItfpd2L04Ty8X3qhDb4XPVndt5LNhxNFbXyfbzc/R5R15ernGXh26tmlm3XzfpnQPt05ty7uH0pO5rqHva3Nti66p7XOF2L+vBi7Sn/FQns185uaYMTynNvL1etPMWvnYwPchNeKijCqPnXYQgvsJs3XzfW0Qkhn6mua+e5BeELxzl4/ybOTjRg738ve1L0ZM19RFviJ629UHFrv7epecrnVpncI+/Jg2nenQngJ6Zibpe9lr4TOoIdsGsoT2zY8ZCN51bIRNkjfsgd4L32iVDjVxfOGoNHjIyTReMdl6hzFMUVUE9/Ng6JMITe+Fz0C0TXe7yfKl3jUsw1jvMPrgHa7EaxnB+koqwscDuVTX4YSDYPCwdNlDzQddCd5BN196bioR4fPOsBjn13U40S2EPCxDYBdpXKPY3XjFVsMkIXxGr71fR/hzSh6UqqC7H23wjuGrIpW4Skj4daeejLBXeVAqwG68Mbf6Mo1nkIzwGW2EqjL1lB0nD0ot0JvCWD/GXpJM4xmkJnw8kDOjpp5CLHLRB3ILdUTTUzKMtMlP42mSEr7hyTdq6ilzSJHWvhGZhZ/S10KfiAGmZGUazyAp4TN66qmw1efAjQklrX0jjFb/ThVokYkCmvpw9Ja+R+eVgS26P0/HfoJenzfyYaPPX6f0JUqTFX4r5ei8YaC1PzE22B/ueQ/lDct3pRr04D5acu1ifk7r5JPovAqHwgKN7j72TYMFGg8nHopsuq/qVlGpR+eNyIcdYX+N0sGaTlNWz5PtNRtlew5G/pxayVdEil39DIibLiQeSKyHhrXVsavodEf8zbsAYvSxGWToVXq6FEDkjWSFD3huH92j36H0zhgdTzoOelPYfWctRIXK6yjIcmkFJC18wDvEfEpEbx++thg2IU6iVpffErJcWgnJC19wCzb3ZKOa1w03JcBqOCJ8wQcQ3yk2TvkSogRYDUGELziHu/zTyq/4ZQ+EIYjwBS/kxL9Rdcq0CTy0QJJufgkifMEbLH5Y2CH+cYz/HRUFe0KU4cGxIMIXvMLhuwiWOcXTbYdtWvvZMUtcrkcgwhe8wy3/Pnq7ogZxE9MWtznL1gOQAKvhiPCFILAwp3lJtDM839+2lcZvrYslfzQifCEoPM+fLYaqBpb4T6tmC2Yc4Pz7LJ5eb0k1Oq+r+boSndckHyzw76X0MAf4/Cmll6qWRelBNYi6nODn2dV52sgr0XkxlNmhfF2KzmuSD4Y/hETfS+mEGnT9h+7Ga6ye/GTRHn6OzrNVXonOE4RLeYke7mnDzXeOV03CA7/KqyjpHip88XHcdLjT7SYifCFKuGU7yFN+GLujVV/KdXVRIRzkVX+aDoGSRIQvRA2PW5HmuRJQNqb+UkeEL3QGEbw9RPiCkCAifEFIEBG+ICSICF8QEkSELwgJIsIXhAQR4QtCgojwBSFBJDqvW/n6HJ3XtXwhypTovETz9T06rzP5QpQp0XmCILRChC8ICSLCF4QEEeELQoKI8AUhQUT4gpAgI4XfdPqgzbSD7zI7lO+RJvlalin5IinT1lQekBZfEBLk/wG5xO7Iq0Kqm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png;base64,iVBORw0KGgoAAAANSUhEUgAAAP4AAACqCAYAAACNifKwAAAACXBIWXMAAAsSAAALEgHS3X78AAAW2ElEQVR4nO2df4xdx1XHZ926JHEcuqpamwKJWMf0ByTIXafhj5AEtEtVUiHSyFbiuImskl3SViqlancFpAqtILtJI2rEj+6GooJJFHbVFirVUuulIakUOchLWkDiR+OtIlVyKpBWlIiWRng53/vOrMfX9753f8yve+d8pPF7fu/Om7v33u/8OHPOzKu3traUIAhp8erQJyAMZ2xsbIIq543Q5yH0CxF+ZJDQp+hlisQ+T+/H6f0MpfnApyX0DBF+fKxTOsTvUQmsBTwXoaeI8CODWvpNdO/5v5No+fV39Plt9PIsjglzdkJfCCH8Fym90fj/OUpX8/uPUvo9SmPG96/ydF4xscld/onc53OUnqH02/5PSegTroV/PaWvF3xuTiW83nh/nbpY9OAHlF5j+byihQS/ogZjeoh+Pfc1rtVbvJ+U0DtcC/9kyedjy8vLamZmpnAucW1tbWx8fFxNTk7iv6kNRzCmxx8+Tl36Rf0hVQi30stVlH4eRj/p7gttKBLVf1PaVXL8eTVorfOtcv6YI2rQYmVd+o2NDbW6upq9Li0tZe+npqb08a/hPNvgu8XFRS38pCBBL5d8NUvp45RepnS/GgyJBKEReeHfSenyIcfvUDmRlhzzZkpv0h+gdV9YWNg+ABXAoUPacF1ciUxMTKDlNyuIpKEK4S6M++lVrPxCa/LCx/gRws1aZaSVlRU1Pz9/kXAhyCLQQqOLTryV0v/hDUS+ublZKmKUgTz6VZeDigHlivAFwT6F42ctVrS6+v8mFcT4Okq78Qa/AUGbefDbzJj+3hR9U5qOfbuSj7iyQZ5WZUq+eMq0adspFL7uZmM8vr6+vl0BaCq0+P90/vz5e3bs2HFJpVGUB0MBVAw41iyLf6sOMAo06Qp3Jd/+Bnnalin54imzzbleRF74f07pAbzR4kcXfGZmRn//P5Quq9Dif4hEn43dIeZhx6M7DyBylMeW/jEZ3wuCO/LCv6h5xjgbLb5hXYdl+cOUrlUDI6BpmIPR73uUvkHpJv0hBDw3N3dRIahUdOte1r3H90aFIwiCRUrnyLXBzei+g8c5jSKz/M/Ozm6P8ZnMGQeCxm/nhxAaqiy2pLUXBHcUCT/raudbaeL7dX8cNoIc76H0JH7fmM77L0q6ZjhB6UhO9F+tW64gCMMpEj7cROFqu5P/j4oATiO/UuN30d3/GeP/W/y7q5R+gdKtxnefNt4/SunGV1555cqdO3f+L73/D0rTNcoVBKECmfA5Gkz3u38zd8wBSs/zsVX73x8x8pkg/+c45T/XvC+Xt06f/wD9LTUO71y+azl4x2eZki+eMofl29za2srHdpSSCZ9XeCmcd0NBTbzFmuYLUWaH8h2QaxpHvhBltjnXPKkFwAiCoET4gpAkInxBSBARviAkiAhfEBJEhC8ICSLCF4QEEeELQoKI8AUhQUT4gpAgInxBSBAnwsfaYHfcccfcLxEnT578DRdlCILQHCfCv/32208+9thjP7uxsTFF2lcifkGIi6Kw3Dy1QwiPHTv2Wqy6gxV2rrjiiusahJLGFO4YUz4Jy40nX4gy4w7LvfHGG++/++67nzh37tz4U089dbjuksBdCXeUsNx084UoM/qw3Oeee+7v6CSxoMYXVPHmj4IgBMSlVR/LdUHwU0qELwhR4Xo6D2vsQfiLow4UBMEfroWP8ciCbOssCHHhVPiwMpLoYTREq7/qsixBEKrjw3MPrb4IXxAiwpfw222DK2AqB/uYHaVXbF82L0MnoQ2+hD+BB7eOg4EwAPYRepnjdFoNpkfP0ufTcj2FpjgXPlomekghfuyZJQ9qDdij8hT/FzsKwYHnEfp8RQ16UbLLkNAIX9F5WvhCPbD5ICrLWa5AD/Dn2LUYrf6ULU8uIS18Cl+m9WpA1woVJcb1B/PXjCuBZTWoGPaFOD+h23gRvjGth4d52UeZXYbH9ejKL3McRRFwippBBUHHyIyJUAsn0Xkl+f6F0i9zBVA3b9Myu5rvvZQup7SWi8bLR+c9S+le+qxKLyq2v7Hr+UKUGXd0XlE+bsWW6LN31c3btMwu5uNK+B1qMK5fy313QK5pHPlClBl9dF4R6I7CGi3TeiPBtN16le47X9Ml6e77hyvom+l1vYt2K99r7uHhlGm9EvhhmlH1DHY6EEqE7wm6T9qvAvp5gA2ta12qfH0LH4KXab1yIPq1IQa9ItD1w7z+rJtTEkxI5LhHED2u9yYnfLbE06uduA8hWnyZ1iuAx+t4gGo9ONzd35Q5fW9A9PN83ad42DrLrf4pHodHL36vwkdLJtN6peCabDbsLupAKBG+Q7i1RwV9yT3iKWt4UnZC/CHW1ddjUhH+xaAlaXpNIPgZi+ciFJPdo7Leak78qMTn/Z5edUIIH10jeUgNeG4eLUkb4WOMOVHTPiBUhD0pcY+GriZliP8MYlRiHX55F74xrSdj0gugIlxtavfgIZRe31B6Um6A+3Sle8Tix31ADyHKZzzUFlq6ux/lRfEJT+GhNWnrc6/H+SJ8N+Ae1Vk7Et38s7H6WIQUPgJMoh0DeaTJFF4RMoRyBC+Cggq6soCNQKqFOvl8EUT4hsfZDL1PvYWCWG1UgGjxx8Uz0glo7WsPxWDcQ4tPaSE2Q1/I3XIh+KSn9dhgpGxUftzCyD4GbmjjGQnBo5FbjMl3xWd0Xp5/pjRHxxyl15c8lRlbvvdT+vJY9f3wRu2d901K7+QKoKzMuqSe70o1MOx9quDaVykTYv8WpT+mYz/j8FzjjM4rOeZeevlpOu4vfZUZSz41uN63qMFCG5VuWD46r+B7Ha13yTFdujYx5eNe2Ub+Ga1TJoa19ILu/l0uz7UOIbv6AN2nzAUy8HmEAGP7dcvjcRnn2wetfSuxYSiHcX5MNq2gwjcuSJRTHo6pOz00EhnnO8FW5GNUNq3QLT7QFyQl4WPRzFrTQzVA6zTp4HeTg4dOuJY2/O7xnJ9le1pwYhA+Hv4zibmbYmxf6vPdEpnPtwdEX8toVgZ7V+qYiuCOa8GFz+6N+mHt/VifW5HblLs18WWcbw/b3qVZWLrl32xEcOEz2q+598JXgwrunKs4BRnnW6W1Yc8ENq0bbrjh+NVXX/1nR44c+cATTzzxRVu/XZdYhK8X6EjByAfhf8lxGTLOtwMqT2sG2KNHj97/0EMPXTY1NfXj991333H6KG3hcyvV+7Xj2AEExp0POy5KxvktYf98a/PmYM+ePd/V73ft2vXdYce6JgrhM+juw8jX5+6+ns552XE5epyfksHUNhC+1aHSo48++vjhw4dvPn78+E27d+9+wOZv1yUa4Ru77WSOLaHPxzbGmnrON7o0xvnWfQUSAj0z68/hysrKbAxrUUQjfAatYe0FJzsC/i64fuZ3x3GFjPPbYdWwFxsxCh/THXBw6dtFh/B9em3JOL8dVg17sREyOq8MWLzfTXmf91im63zaU+/fuLVvWt6o6DwTOAdhnH+/GkTtxXptYsy3X78Zcb1jOFdNd6LzSvLhgT2jBt3iWoap2CK7jOMyox4d+9ctyxsanVdwPI69iocXUV6bGPOxRX/kQpkxnGtTYuvqayMfWn29W0mn8WnUKwAtgIzz64N71jsDs0l0wmeepHQCc/uhrZ8W2DbqBSg7i4MIUG7X6bVhD8QqfKzIE/XyxDXwbdTbhntPmzzUiGbZpw7Qa8MeiFX4ABf+bAxznk0xPPVCxmD33iPSJi489mIkWuFzGGPXW31t1AvZ2uLaRbnEc6RY99iLkWiFz3S21Q9s1DPBdUOvY7/qbgXqEycee7ERtfC51Yf40WIdDH0+NQlp1NvGCIC6mdKfhDyXjiAtfiRA+DMxLVRYkWBGvQJQ+TwY+iQ6AoTfa8MeiF743GLhRszx9F701umxC1suuRL+9ZS+Rml37vPvUdpVcDxa/E92sPL0Cnuw9n4OH0QvfEAP6yIeWtWdVXpa7X5bgTdSuqzg88uLDubKE05R0azyGikQ/kYXGpe2dEL4TJRbEZUAgTn3Otzc3FTr6+tqbW1NLSwsjDocwj/RRUOpRzDtmcT6BZ0RPm+0iZYUT3i0rrxjF/bDcz59Nj4+rqamptTiYqUhqXaKwvmJ8ItJwqIPYozOG5b3K5Qepu8wvs3vt9emTJv5quyH16Q8WOWPUb47r7nmmr89ffr0s3v37r0lf9CQchEh+HU12MOt7PrZOteu5ruJ0r/WiICM6W/sdnTeiLyIMvtFev05+v6SVj90tBTP3Y/cD69Jebyizh5Kqy+++OI6if4bRcfR776NXh4uK5Ne360K9iu0ea5dzUfvf4RePls1KrQrf2MRnenqG2Csf4bH+rGNx/TcvfXuIhvoXjBu/HjJodeP+Cl097tiK/GGbuUjfKac4Fr4t1L6PKWrKOk+yg8ovUDpuiY/yIEneqWewxbO0SbereYw7Gkj3+Tk6AhctpVgdgQ7uMZ2/ULS+4g8E9fC/0pBGT9E6ada/m50rrw8d4/kVUww7p05UzvyFueIXtMcpkodnFYXScawB1wLP/t9tEarq6tZi3To0KHWPxppAE+28afHruIfqMHfv8P4DGu1f3JURr5+sJGsYJUe2Worw9UmplFiQ/hYGw/ddvMBxMO1/X55eVktLS2p+fl5U/iZs0SLcmNr9X0vZf1bnBrBXX6c7yl63Sfj/f7H4JvYEP4los+DcageiyJh/pn4IKdGGK1+8Hlpnrsf75o7LJ3vPA9RIP7pVMWfSgy+ibWuPlrzPBh/IqGVxytEj9Z/bg491JHW5yro3XdCW/i7vNAFxvunVNri72VEnuGfg4Yp26yG7u8+fGdN+MNcRqtYm5vAFn6953gQH/6I4u4bwdOEOPeUxd9Xw94m+27MsBF3eyjjZR5/YmIi6+rDyMetPfhPSz+v9xwPFbyT1aZd7iYa4l9Rgx7UdCrz2Uwvp/KMCjx7HTP2UrQh/MLfYKMbpvO2W3x09w0+Z6HsbM9xTEuxH3+IhzWLxAtQrlX4IZmm64j5/ZXEWv5eGvboHp5VgwZRL7i63atx3eJ/h9Ib1AXnHc15NVhC2xYQXoju/l4VYO7eMbiG293+0CfjAdzDXhr29HheFTRMLoW/nx6cd3maI84W6lD+99y7TQ12XIm6W8xW60pr7uXG/Gj9OzVT0YCfVB57imwTQsCVs+eUyribXl5L9/KPyo5xKXz8cdcoD0YTfljxgCJA5hHX5RmgvAc9ltcUdPNwLyqtuWeIH13FK1QPx78GqBB9GvZQCaPB+JirAuj+PU737zSlX1WDSu0L+aAsHZaLB/jtJb+DjRoPNCj/zZT2UN6PNMjbpEwsO3Ub5fsYv3dd3o9SQjTX3gZ/Y9NrekvDcE7c2/EG5/kXlD7I4/4XauZt+jf6zodQ3H/0+JxeS+kNDsp7WQ02R9X8MKWdlF5P6SfyB+uw3Kfp5emiX2vqGUf5cCJ/36Sr36JMjLVfqutI06Q8yoOZhKcp38fr5GtaHufDvardo6F8X6WXt1Pe2qvsUl6EAk8VhUGPyNf0b/SdDyHMxzyU+Yq62NFNz3+jRd5/6eHNy+Ou/h+G6up/M4APOCovWGh9jEvRff4bD+W0hv0dysJ4R/FXlN7Rx4Aezx57ryr5vGwBnMagqz/qmC7G4w/jGTVYYWbc5VTU2IVVdJ9xVcaI8nXAQxZY4ti4iJ4bLP0LsKP0bIoPjcQ/+CpsY2Mj82XR7w2fFu/0TfgY40AEruPis0g8NRBFCCbhZ483PORwOo3JvhL4m6Ne77ABqDj/3UM5mXs63NXhvg6/FsPFvfH6dG3om/CBntN3LfyQ3d7Jkvcu0Ssf9WHrcg1a/JHdYgtk43m08LOzs5kna86ZzTt9FH4Wp2+6J9rE6OajgvEluuAYKx/FtAZCY9jm4avFfxP+QfcegscrVkZGy8+Rqt7pnfA5XBcDKVetMqrqdZ7rdvDzldC+13hqfDoP6TUQnFSqntFr6FddbbgN0NnW2tramB7XY2EaVACuAtiqnFAfQWvsSvh6fB8SvccAhO9tyJFb+ajrY32fobiZXwm19ls0zh9DVz87gUCiB30W/oLtlonjm4P75vvYrGMIKPtUBGsgtMVnRN5nKf0uhE5pa9TBPuil8I3uvu3AnSzCqeMPfCs4vhuC6Xqr7zMiD56PH1CDgDU9n49ANQzZKu1vYJteCp/RXVLbwg/dzY8BvVbffBfn9Y019NfGqu+a0wZcox8zyw89M9Jn4UOg2Dhi0oYHYSzd/BjItfpd2L04Ty8X3qhDb4XPVndt5LNhxNFbXyfbzc/R5R15ernGXh26tmlm3XzfpnQPt05ty7uH0pO5rqHva3Nti66p7XOF2L+vBi7Sn/FQns185uaYMTynNvL1etPMWvnYwPchNeKijCqPnXYQgvsJs3XzfW0Qkhn6mua+e5BeELxzl4/ybOTjRg738ve1L0ZM19RFviJ629UHFrv7epecrnVpncI+/Jg2nenQngJ6Zibpe9lr4TOoIdsGsoT2zY8ZCN51bIRNkjfsgd4L32iVDjVxfOGoNHjIyTReMdl6hzFMUVUE9/Ng6JMITe+Fz0C0TXe7yfKl3jUsw1jvMPrgHa7EaxnB+koqwscDuVTX4YSDYPCwdNlDzQddCd5BN196bioR4fPOsBjn13U40S2EPCxDYBdpXKPY3XjFVsMkIXxGr71fR/hzSh6UqqC7H23wjuGrIpW4Skj4daeejLBXeVAqwG68Mbf6Mo1nkIzwGW2EqjL1lB0nD0ot0JvCWD/GXpJM4xmkJnw8kDOjpp5CLHLRB3ILdUTTUzKMtMlP42mSEr7hyTdq6ilzSJHWvhGZhZ/S10KfiAGmZGUazyAp4TN66qmw1efAjQklrX0jjFb/ThVokYkCmvpw9Ja+R+eVgS26P0/HfoJenzfyYaPPX6f0JUqTFX4r5ei8YaC1PzE22B/ueQ/lDct3pRr04D5acu1ifk7r5JPovAqHwgKN7j72TYMFGg8nHopsuq/qVlGpR+eNyIcdYX+N0sGaTlNWz5PtNRtlew5G/pxayVdEil39DIibLiQeSKyHhrXVsavodEf8zbsAYvSxGWToVXq6FEDkjWSFD3huH92j36H0zhgdTzoOelPYfWctRIXK6yjIcmkFJC18wDvEfEpEbx++thg2IU6iVpffErJcWgnJC19wCzb3ZKOa1w03JcBqOCJ8wQcQ3yk2TvkSogRYDUGELziHu/zTyq/4ZQ+EIYjwBS/kxL9Rdcq0CTy0QJJufgkifMEbLH5Y2CH+cYz/HRUFe0KU4cGxIMIXvMLhuwiWOcXTbYdtWvvZMUtcrkcgwhe8wy3/Pnq7ogZxE9MWtznL1gOQAKvhiPCFILAwp3lJtDM839+2lcZvrYslfzQifCEoPM+fLYaqBpb4T6tmC2Yc4Pz7LJ5eb0k1Oq+r+boSndckHyzw76X0MAf4/Cmll6qWRelBNYi6nODn2dV52sgr0XkxlNmhfF2KzmuSD4Y/hETfS+mEGnT9h+7Ga6ye/GTRHn6OzrNVXonOE4RLeYke7mnDzXeOV03CA7/KqyjpHip88XHcdLjT7SYifCFKuGU7yFN+GLujVV/KdXVRIRzkVX+aDoGSRIQvRA2PW5HmuRJQNqb+UkeEL3QGEbw9RPiCkCAifEFIEBG+ICSICF8QEkSELwgJIsIXhAQR4QtCgojwBSFBJDqvW/n6HJ3XtXwhypTovETz9T06rzP5QpQp0XmCILRChC8ICSLCF4QEEeELQoKI8AUhQUT4gpAgI4XfdPqgzbSD7zI7lO+RJvlalin5IinT1lQekBZfEBLk/wG5xO7Iq0Kqm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835979" cy="39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авнобедренный треугольник 6">
            <a:hlinkClick r:id="rId4" action="ppaction://hlinksldjump"/>
          </p:cNvPr>
          <p:cNvSpPr/>
          <p:nvPr/>
        </p:nvSpPr>
        <p:spPr>
          <a:xfrm rot="5400000">
            <a:off x="8100392" y="5805264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-5355" y="5154972"/>
            <a:ext cx="1944216" cy="99963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ВЫБРАТЬ ДРУГОЙ ПУТЬ</a:t>
            </a:r>
            <a:endParaRPr lang="ru-RU" sz="20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7937"/>
            <a:ext cx="1728192" cy="1621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9449" y="626373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-2, -1, 5, 6. Ответ: 4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888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465312" y="908720"/>
                <a:ext cx="7581528" cy="11430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dirty="0" smtClean="0"/>
                  <a:t>Прямая </a:t>
                </a:r>
                <a:r>
                  <a:rPr lang="en-US" dirty="0" smtClean="0"/>
                  <a:t>y=8x-9 </a:t>
                </a:r>
                <a:r>
                  <a:rPr lang="ru-RU" dirty="0" smtClean="0"/>
                  <a:t>является </a:t>
                </a:r>
                <a:r>
                  <a:rPr lang="ru-RU" dirty="0"/>
                  <a:t>касательной к графику </a:t>
                </a:r>
                <a:r>
                  <a:rPr lang="ru-RU" dirty="0" smtClean="0"/>
                  <a:t>функции</a:t>
                </a:r>
                <a:r>
                  <a:rPr lang="en-US" dirty="0" smtClean="0"/>
                  <a:t> 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+8x-9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ru-RU" dirty="0" smtClean="0"/>
                  <a:t>Найдите </a:t>
                </a:r>
                <a:r>
                  <a:rPr lang="ru-RU" dirty="0"/>
                  <a:t>абсциссу точки касания.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65312" y="908720"/>
                <a:ext cx="7581528" cy="1143000"/>
              </a:xfrm>
              <a:blipFill rotWithShape="1">
                <a:blip r:embed="rId6"/>
                <a:stretch>
                  <a:fillRect l="-2814" t="-70213" b="-82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sp>
        <p:nvSpPr>
          <p:cNvPr id="7" name="Равнобедренный треугольник 6">
            <a:hlinkClick r:id="rId7" action="ppaction://hlinksldjump"/>
          </p:cNvPr>
          <p:cNvSpPr/>
          <p:nvPr/>
        </p:nvSpPr>
        <p:spPr>
          <a:xfrm rot="5400000">
            <a:off x="8028384" y="5699164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hlinkClick r:id="rId8" action="ppaction://hlinksldjump"/>
          </p:cNvPr>
          <p:cNvSpPr/>
          <p:nvPr/>
        </p:nvSpPr>
        <p:spPr>
          <a:xfrm rot="16200000">
            <a:off x="1475656" y="5589240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9" action="ppaction://hlinksldjump"/>
          </p:cNvPr>
          <p:cNvSpPr/>
          <p:nvPr/>
        </p:nvSpPr>
        <p:spPr>
          <a:xfrm>
            <a:off x="4283968" y="5381691"/>
            <a:ext cx="1944216" cy="99963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ВЫБРАТЬ ДРУГОЙ ПУТЬ</a:t>
            </a:r>
            <a:endParaRPr lang="ru-RU" sz="20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934" y="2603811"/>
            <a:ext cx="1728192" cy="1621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34144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888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4463"/>
            <a:ext cx="7704856" cy="2170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На </a:t>
            </a:r>
            <a:r>
              <a:rPr lang="ru-RU" sz="2800" dirty="0" smtClean="0"/>
              <a:t>рисунке изображен график</a:t>
            </a:r>
            <a:r>
              <a:rPr lang="ru-RU" sz="2800" dirty="0"/>
              <a:t> </a:t>
            </a:r>
            <a:r>
              <a:rPr lang="ru-RU" sz="2800" dirty="0" smtClean="0"/>
              <a:t>функции</a:t>
            </a:r>
            <a:r>
              <a:rPr lang="ru-RU" sz="2800" dirty="0"/>
              <a:t> </a:t>
            </a:r>
            <a:r>
              <a:rPr lang="ru-RU" sz="2800" i="1" dirty="0"/>
              <a:t>y</a:t>
            </a:r>
            <a:r>
              <a:rPr lang="ru-RU" sz="2800" dirty="0"/>
              <a:t> =</a:t>
            </a:r>
            <a:r>
              <a:rPr lang="ru-RU" sz="2800" i="1" dirty="0"/>
              <a:t>f</a:t>
            </a:r>
            <a:r>
              <a:rPr lang="ru-RU" sz="2800" dirty="0"/>
              <a:t>(</a:t>
            </a:r>
            <a:r>
              <a:rPr lang="ru-RU" sz="2800" i="1" dirty="0"/>
              <a:t>x</a:t>
            </a:r>
            <a:r>
              <a:rPr lang="ru-RU" sz="2800" dirty="0"/>
              <a:t>), </a:t>
            </a:r>
            <a:r>
              <a:rPr lang="ru-RU" sz="2800" dirty="0" smtClean="0"/>
              <a:t>определенной </a:t>
            </a:r>
            <a:r>
              <a:rPr lang="ru-RU" sz="2800" dirty="0"/>
              <a:t>на </a:t>
            </a:r>
            <a:r>
              <a:rPr lang="ru-RU" sz="2800" dirty="0" smtClean="0"/>
              <a:t>интервале </a:t>
            </a:r>
            <a:r>
              <a:rPr lang="ru-RU" sz="2800" dirty="0"/>
              <a:t>(−5; 5). </a:t>
            </a:r>
            <a:r>
              <a:rPr lang="ru-RU" sz="2800" dirty="0" smtClean="0"/>
              <a:t>Найдите количество </a:t>
            </a:r>
            <a:r>
              <a:rPr lang="ru-RU" sz="2800" dirty="0"/>
              <a:t>точек, в </a:t>
            </a:r>
            <a:r>
              <a:rPr lang="ru-RU" sz="2800" dirty="0" smtClean="0"/>
              <a:t>которых касательная </a:t>
            </a:r>
            <a:r>
              <a:rPr lang="ru-RU" sz="2800" dirty="0"/>
              <a:t>к </a:t>
            </a:r>
            <a:r>
              <a:rPr lang="ru-RU" sz="2800" dirty="0" smtClean="0"/>
              <a:t>графику функции параллельна прямой</a:t>
            </a:r>
            <a:r>
              <a:rPr lang="ru-RU" sz="2800" dirty="0"/>
              <a:t> </a:t>
            </a:r>
            <a:r>
              <a:rPr lang="ru-RU" sz="2800" i="1" dirty="0"/>
              <a:t>y</a:t>
            </a:r>
            <a:r>
              <a:rPr lang="ru-RU" sz="2800" dirty="0"/>
              <a:t> = 6 или </a:t>
            </a:r>
            <a:r>
              <a:rPr lang="ru-RU" sz="2800" dirty="0" smtClean="0"/>
              <a:t>совпадает </a:t>
            </a:r>
            <a:r>
              <a:rPr lang="ru-RU" sz="2800" dirty="0"/>
              <a:t>с ней.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05761"/>
            <a:ext cx="5754613" cy="482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авнобедренный треугольник 6">
            <a:hlinkClick r:id="rId4" action="ppaction://hlinksldjump"/>
          </p:cNvPr>
          <p:cNvSpPr/>
          <p:nvPr/>
        </p:nvSpPr>
        <p:spPr>
          <a:xfrm rot="5400000">
            <a:off x="1475656" y="5589240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hlinkClick r:id="rId5" action="ppaction://hlinksldjump"/>
          </p:cNvPr>
          <p:cNvSpPr/>
          <p:nvPr/>
        </p:nvSpPr>
        <p:spPr>
          <a:xfrm rot="16200000">
            <a:off x="251520" y="5589240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>
            <a:off x="323528" y="3933056"/>
            <a:ext cx="1944216" cy="99963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ВЫБРАТЬ ДРУГОЙ ПУТЬ</a:t>
            </a:r>
            <a:endParaRPr lang="ru-RU" sz="20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5761"/>
            <a:ext cx="1728192" cy="1621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58052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888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232" y="620688"/>
            <a:ext cx="7365504" cy="1143000"/>
          </a:xfrm>
        </p:spPr>
        <p:txBody>
          <a:bodyPr>
            <a:noAutofit/>
          </a:bodyPr>
          <a:lstStyle/>
          <a:p>
            <a:r>
              <a:rPr lang="ru-RU" sz="3200" dirty="0"/>
              <a:t>На ри­сун­ке изоб­ражён гра­фик y=f'(x) — про­из­вод­ной функ­ции f(x), опре­де­лен­ной на ин­тер­ва­ле (-8; 3). В какой точке от­рез­ка [-3; 2 ] функ­ция f(x) при­ни­ма­ет наи­боль­шее зна­че­ние?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sp>
        <p:nvSpPr>
          <p:cNvPr id="6" name="Равнобедренный треугольник 5">
            <a:hlinkClick r:id="rId3" action="ppaction://hlinksldjump"/>
          </p:cNvPr>
          <p:cNvSpPr/>
          <p:nvPr/>
        </p:nvSpPr>
        <p:spPr>
          <a:xfrm rot="5400000">
            <a:off x="8100392" y="5805264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rId4" action="ppaction://hlinksldjump"/>
          </p:cNvPr>
          <p:cNvSpPr/>
          <p:nvPr/>
        </p:nvSpPr>
        <p:spPr>
          <a:xfrm rot="16200000">
            <a:off x="7092280" y="5805264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6372200" y="4439549"/>
            <a:ext cx="1944216" cy="99963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ВЫБРАТЬ ДРУГОЙ ПУТЬ</a:t>
            </a:r>
            <a:endParaRPr lang="ru-RU" sz="20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53" y="2808473"/>
            <a:ext cx="1728192" cy="1621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1" y="2353756"/>
            <a:ext cx="5753123" cy="41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573325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-3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9" y="-20887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204" y="476672"/>
            <a:ext cx="7812360" cy="1424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Пря­мая </a:t>
            </a:r>
            <a:r>
              <a:rPr lang="en-US" dirty="0" smtClean="0"/>
              <a:t>y=3x+4</a:t>
            </a:r>
            <a:r>
              <a:rPr lang="ru-RU" dirty="0"/>
              <a:t>  яв­ля­ет­ся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ка­са­тельной </a:t>
            </a:r>
            <a:r>
              <a:rPr lang="ru-RU" dirty="0"/>
              <a:t>к гра­фи­ку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функ­ции</a:t>
            </a:r>
            <a:r>
              <a:rPr lang="ru-RU" dirty="0"/>
              <a:t> </a:t>
            </a:r>
            <a:r>
              <a:rPr lang="en-US" dirty="0" smtClean="0"/>
              <a:t>y=3x^2-3x+c</a:t>
            </a:r>
            <a:r>
              <a:rPr lang="ru-RU" dirty="0" smtClean="0"/>
              <a:t>. Най­ди­те</a:t>
            </a:r>
            <a:r>
              <a:rPr lang="en-US" dirty="0" smtClean="0"/>
              <a:t> c</a:t>
            </a:r>
            <a:r>
              <a:rPr lang="ru-RU" dirty="0"/>
              <a:t> 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sp>
        <p:nvSpPr>
          <p:cNvPr id="6" name="Равнобедренный треугольник 5">
            <a:hlinkClick r:id="rId3" action="ppaction://hlinksldjump"/>
          </p:cNvPr>
          <p:cNvSpPr/>
          <p:nvPr/>
        </p:nvSpPr>
        <p:spPr>
          <a:xfrm rot="5400000">
            <a:off x="7884368" y="5589240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hlinkClick r:id="rId4" action="ppaction://hlinksldjump"/>
          </p:cNvPr>
          <p:cNvSpPr/>
          <p:nvPr/>
        </p:nvSpPr>
        <p:spPr>
          <a:xfrm rot="16200000">
            <a:off x="1475656" y="5589240"/>
            <a:ext cx="864096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4283968" y="5381691"/>
            <a:ext cx="1944216" cy="99963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ВЫБРАТЬ ДРУГОЙ ПУТЬ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322593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x=1, c=7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1728192" cy="1621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9" y="-20887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8229600" cy="1143000"/>
          </a:xfrm>
        </p:spPr>
        <p:txBody>
          <a:bodyPr/>
          <a:lstStyle/>
          <a:p>
            <a:r>
              <a:rPr lang="ru-RU" b="1" dirty="0" smtClean="0"/>
              <a:t>ИГРА ОКОНЧЕНА</a:t>
            </a:r>
            <a:endParaRPr lang="ru-RU" b="1" dirty="0"/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1821771" y="3649260"/>
            <a:ext cx="2736304" cy="99963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ПОПРОБОВАТЬ СНОВА</a:t>
            </a:r>
            <a:endParaRPr lang="ru-RU" sz="2000" b="1" dirty="0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5148064" y="3649260"/>
            <a:ext cx="2736304" cy="99963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ЗАКОНЧИТЬ ИГРУ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021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49" y="-20887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https://math-ege.sdamgia.ru/test?theme=68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6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ДОРОГОЙ ДРУГ!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925144"/>
          </a:xfrm>
        </p:spPr>
        <p:txBody>
          <a:bodyPr/>
          <a:lstStyle/>
          <a:p>
            <a:r>
              <a:rPr lang="ru-RU" dirty="0" smtClean="0"/>
              <a:t>ТЕБЯ ЖДУТ НЕЛЁГКИЕ ИСПЫТАНИЯ;</a:t>
            </a:r>
          </a:p>
          <a:p>
            <a:r>
              <a:rPr lang="ru-RU" dirty="0" smtClean="0"/>
              <a:t>НО НЕ БОЙСЯ!</a:t>
            </a:r>
          </a:p>
          <a:p>
            <a:r>
              <a:rPr lang="ru-RU" dirty="0" smtClean="0"/>
              <a:t>НА ПОМОЩЬ К ТЕБЕ ПРИДУТ ТВОИ ЗНАНИЯ И ОПЫТ В РЕШЕНИИ СООТВЕТСТВУЮЩИХ ЗАДАЧ, А ТАКЖЕ ОТВЕТЫ;</a:t>
            </a:r>
          </a:p>
          <a:p>
            <a:r>
              <a:rPr lang="ru-RU" dirty="0" smtClean="0"/>
              <a:t>СМЕЛО ИДИ ВПЕРЕД!</a:t>
            </a:r>
          </a:p>
          <a:p>
            <a:r>
              <a:rPr lang="ru-RU" dirty="0" smtClean="0"/>
              <a:t>НА ВСТРЕЧУ ПРИКЛЮЧЕНИЯМ В ЭТОЙ ПРОИЗВОДНОЙ ИГРЕ…</a:t>
            </a:r>
          </a:p>
          <a:p>
            <a:endParaRPr lang="ru-RU" dirty="0"/>
          </a:p>
        </p:txBody>
      </p:sp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 rot="5400000">
            <a:off x="8064388" y="5816937"/>
            <a:ext cx="504056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7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211144" cy="1143000"/>
          </a:xfrm>
        </p:spPr>
        <p:txBody>
          <a:bodyPr/>
          <a:lstStyle/>
          <a:p>
            <a:r>
              <a:rPr lang="ru-RU" u="sng" dirty="0" smtClean="0"/>
              <a:t>ИГРАЕМ ПО ПРАВИЛАМ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24744"/>
            <a:ext cx="7211144" cy="500141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НЕОБХОДИМО ВЫБРАТЬ ПУТЬ;</a:t>
            </a:r>
          </a:p>
          <a:p>
            <a:r>
              <a:rPr lang="ru-RU" dirty="0" smtClean="0"/>
              <a:t>ПОСЛЕ ЧЕГО РЕШИТЬ ВСЕ ЗАДАНИЯ И ПРОВЕРИТЬ СЕБЯ, СВЕРИВШИСЬ С ОТВЕТАМИ;</a:t>
            </a:r>
            <a:r>
              <a:rPr lang="en-US" dirty="0" smtClean="0"/>
              <a:t> </a:t>
            </a:r>
            <a:r>
              <a:rPr lang="ru-RU" dirty="0" smtClean="0"/>
              <a:t>ЕСЛИ ТЫ НЕ ЗНАЕШЬ, КАК РЕШАТЬ – НАЖМИ НА КНОПКУ 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ЕСЛИ ТЕБЕ ЗАХОЧЕТСЯ ПОМЕНЯТЬ  ПУТЬ, МЕНЯЙ, И ВНОВЬ ПРИСТУПАЙ К РЕШЕНИЮ НОВЫХ ЗАДАЧ;</a:t>
            </a:r>
          </a:p>
          <a:p>
            <a:r>
              <a:rPr lang="ru-RU" dirty="0" smtClean="0"/>
              <a:t>НЕ ОБОЙДЁТСЯ БЕЗ ПООЩРЕНИЙ: ЗА ПРАВИЛЬНОЕ РЕШЕНИЕ ЗАДАЧ - ВКУСНЯШКИ;</a:t>
            </a:r>
          </a:p>
          <a:p>
            <a:r>
              <a:rPr lang="ru-RU" dirty="0" smtClean="0"/>
              <a:t>ЕСЛИ ВЫБРАН НЕВЕРНЫЙ ОТВЕТ  – ПРИХОДИТ ЗЛОЙ ГНОМ, БЕРЕГИСЬ;</a:t>
            </a:r>
          </a:p>
          <a:p>
            <a:r>
              <a:rPr lang="ru-RU" dirty="0" smtClean="0"/>
              <a:t>УСПЕХОВ В ПРОИЗВОДНОЙ ИГРЕ!!!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6444208" y="5866167"/>
            <a:ext cx="2376264" cy="8640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ВЫБРАТЬ ПУТЬ</a:t>
            </a:r>
            <a:endParaRPr lang="ru-RU" sz="2400" b="1" dirty="0"/>
          </a:p>
        </p:txBody>
      </p:sp>
      <p:sp>
        <p:nvSpPr>
          <p:cNvPr id="7" name="Равнобедренный треугольник 6">
            <a:hlinkClick r:id="rId4" action="ppaction://hlinksldjump"/>
          </p:cNvPr>
          <p:cNvSpPr/>
          <p:nvPr/>
        </p:nvSpPr>
        <p:spPr>
          <a:xfrm rot="16200000">
            <a:off x="1656157" y="5986790"/>
            <a:ext cx="864096" cy="7647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940650" cy="8824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888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0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КАКОЙ ПУТЬ ВЫБЕРЕШЬ ТЫ?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35" y="1502093"/>
            <a:ext cx="3005793" cy="336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11" y="1484784"/>
            <a:ext cx="4310536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9934" y="4869160"/>
            <a:ext cx="300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 ЗАДАНИЙ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96811" y="4877377"/>
            <a:ext cx="431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</a:t>
            </a:r>
            <a:r>
              <a:rPr lang="ru-RU" sz="2800" b="1" dirty="0" smtClean="0"/>
              <a:t> </a:t>
            </a:r>
            <a:r>
              <a:rPr lang="ru-RU" sz="3200" b="1" dirty="0" smtClean="0"/>
              <a:t>ЗАДАНИЙ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803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884" y="274638"/>
            <a:ext cx="744491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u="sng" dirty="0" smtClean="0"/>
              <a:t>ВЫЧИСЛИ  ПРОИЗВОДНУЮ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4608512" cy="1108719"/>
          </a:xfrm>
        </p:spPr>
        <p:txBody>
          <a:bodyPr>
            <a:normAutofit/>
          </a:bodyPr>
          <a:lstStyle/>
          <a:p>
            <a:r>
              <a:rPr lang="en-US" sz="4800" dirty="0"/>
              <a:t>y=x</a:t>
            </a:r>
            <a:r>
              <a:rPr lang="en-US" sz="4800" baseline="30000" dirty="0"/>
              <a:t>4</a:t>
            </a:r>
            <a:r>
              <a:rPr lang="en-US" sz="4800" dirty="0"/>
              <a:t>+3x</a:t>
            </a:r>
            <a:r>
              <a:rPr lang="en-US" sz="4800" baseline="30000" dirty="0"/>
              <a:t>2</a:t>
            </a:r>
            <a:r>
              <a:rPr lang="en-US" sz="4800" dirty="0"/>
              <a:t>+sin(x</a:t>
            </a:r>
            <a:r>
              <a:rPr lang="en-US" sz="4400" dirty="0" smtClean="0"/>
              <a:t>)</a:t>
            </a:r>
            <a:endParaRPr lang="ru-RU" sz="4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1475656" y="4708236"/>
            <a:ext cx="2520280" cy="164876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ВЫБРАТЬ ДРУГОЙ ПУТЬ</a:t>
            </a:r>
            <a:endParaRPr lang="ru-RU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088232" cy="1958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3768" y="3461312"/>
                <a:ext cx="576064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y´=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+6</a:t>
                </a:r>
                <a:r>
                  <a:rPr lang="en-US" sz="4400" b="1" i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x+ cos(x)</a:t>
                </a:r>
                <a:endParaRPr lang="ru-RU" sz="4400" b="1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461312"/>
                <a:ext cx="5760640" cy="784767"/>
              </a:xfrm>
              <a:prstGeom prst="rect">
                <a:avLst/>
              </a:prstGeom>
              <a:blipFill rotWithShape="1">
                <a:blip r:embed="rId5"/>
                <a:stretch>
                  <a:fillRect l="-4233" t="-13178" b="-36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Равнобедренный треугольник 8">
            <a:hlinkClick r:id="rId6" action="ppaction://hlinksldjump"/>
          </p:cNvPr>
          <p:cNvSpPr/>
          <p:nvPr/>
        </p:nvSpPr>
        <p:spPr>
          <a:xfrm rot="5400000">
            <a:off x="8064388" y="5816937"/>
            <a:ext cx="504056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rId3" action="ppaction://hlinksldjump"/>
          </p:cNvPr>
          <p:cNvSpPr/>
          <p:nvPr/>
        </p:nvSpPr>
        <p:spPr>
          <a:xfrm rot="16200000">
            <a:off x="7270429" y="5816937"/>
            <a:ext cx="504056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888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03648" y="1772817"/>
                <a:ext cx="7283152" cy="1152128"/>
              </a:xfrm>
            </p:spPr>
            <p:txBody>
              <a:bodyPr/>
              <a:lstStyle/>
              <a:p>
                <a:r>
                  <a:rPr lang="en-US" sz="4400" dirty="0" smtClean="0"/>
                  <a:t>y=5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ru-RU" sz="44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648" y="1772817"/>
                <a:ext cx="7283152" cy="1152128"/>
              </a:xfrm>
              <a:blipFill rotWithShape="1">
                <a:blip r:embed="rId3"/>
                <a:stretch>
                  <a:fillRect l="-3013" b="-137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1884" y="274638"/>
            <a:ext cx="744491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u="sng" dirty="0" smtClean="0"/>
              <a:t>ВЫЧИСЛИ  ПРОИЗВОДНУЮ</a:t>
            </a:r>
            <a:endParaRPr lang="ru-RU" u="sng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23" y="2060848"/>
            <a:ext cx="2088232" cy="1958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1388561" y="5061249"/>
            <a:ext cx="2520280" cy="164876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ВЫБРАТЬ ДРУГОЙ ПУТЬ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39752" y="4002535"/>
                <a:ext cx="3096344" cy="1319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y´=-2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US" sz="4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endParaRPr lang="ru-RU" sz="4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002535"/>
                <a:ext cx="3096344" cy="1319785"/>
              </a:xfrm>
              <a:prstGeom prst="rect">
                <a:avLst/>
              </a:prstGeom>
              <a:blipFill rotWithShape="1">
                <a:blip r:embed="rId6"/>
                <a:stretch>
                  <a:fillRect l="-8071" b="-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Равнобедренный треугольник 11">
            <a:hlinkClick r:id="rId7" action="ppaction://hlinksldjump"/>
          </p:cNvPr>
          <p:cNvSpPr/>
          <p:nvPr/>
        </p:nvSpPr>
        <p:spPr>
          <a:xfrm rot="5400000">
            <a:off x="8064388" y="5816937"/>
            <a:ext cx="504056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hlinkClick r:id="rId8" action="ppaction://hlinksldjump"/>
          </p:cNvPr>
          <p:cNvSpPr/>
          <p:nvPr/>
        </p:nvSpPr>
        <p:spPr>
          <a:xfrm rot="16200000">
            <a:off x="7270429" y="5816937"/>
            <a:ext cx="504056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2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888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75656" y="1600201"/>
                <a:ext cx="7211144" cy="1108720"/>
              </a:xfrm>
            </p:spPr>
            <p:txBody>
              <a:bodyPr/>
              <a:lstStyle/>
              <a:p>
                <a:r>
                  <a:rPr lang="en-US" dirty="0" smtClean="0"/>
                  <a:t> 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=(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+5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 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5656" y="1600201"/>
                <a:ext cx="7211144" cy="1108720"/>
              </a:xfrm>
              <a:blipFill rotWithShape="1">
                <a:blip r:embed="rId3"/>
                <a:stretch>
                  <a:fillRect l="-1860" t="-6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1884" y="274638"/>
            <a:ext cx="744491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u="sng" dirty="0" smtClean="0"/>
              <a:t>ВЫЧИСЛИ  ПРОИЗВОДНУЮ</a:t>
            </a:r>
            <a:endParaRPr lang="ru-RU" u="sng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088232" cy="1958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1547664" y="3875824"/>
                <a:ext cx="7488832" cy="1108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 </a:t>
                </a:r>
                <a:r>
                  <a:rPr lang="en-US" sz="4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´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4000" b="1" i="0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40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rPr>
                          <m:t>(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0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*(</a:t>
                </a:r>
                <a14:m>
                  <m:oMath xmlns:m="http://schemas.openxmlformats.org/officeDocument/2006/math">
                    <m:r>
                      <a:rPr lang="en-US" sz="40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𝟒</m:t>
                    </m:r>
                    <m:r>
                      <a:rPr lang="en-US" sz="4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4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875824"/>
                <a:ext cx="7488832" cy="1108720"/>
              </a:xfrm>
              <a:prstGeom prst="rect">
                <a:avLst/>
              </a:prstGeom>
              <a:blipFill rotWithShape="1">
                <a:blip r:embed="rId8"/>
                <a:stretch>
                  <a:fillRect l="-2362" t="-60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hlinkClick r:id="rId9" action="ppaction://hlinksldjump"/>
          </p:cNvPr>
          <p:cNvSpPr/>
          <p:nvPr/>
        </p:nvSpPr>
        <p:spPr>
          <a:xfrm>
            <a:off x="1547664" y="4864901"/>
            <a:ext cx="2520280" cy="164876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ВЫБРАТЬ ДРУГОЙ ПУТЬ</a:t>
            </a:r>
            <a:endParaRPr lang="ru-RU" sz="2800" b="1" dirty="0"/>
          </a:p>
        </p:txBody>
      </p:sp>
      <p:sp>
        <p:nvSpPr>
          <p:cNvPr id="10" name="Равнобедренный треугольник 9">
            <a:hlinkClick r:id="rId10" action="ppaction://hlinksldjump"/>
          </p:cNvPr>
          <p:cNvSpPr/>
          <p:nvPr/>
        </p:nvSpPr>
        <p:spPr>
          <a:xfrm rot="5400000">
            <a:off x="8064388" y="5816937"/>
            <a:ext cx="504056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hlinkClick r:id="rId11" action="ppaction://hlinksldjump"/>
          </p:cNvPr>
          <p:cNvSpPr/>
          <p:nvPr/>
        </p:nvSpPr>
        <p:spPr>
          <a:xfrm rot="16200000">
            <a:off x="7270429" y="5816937"/>
            <a:ext cx="504056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888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1"/>
            <a:ext cx="7283152" cy="1108720"/>
          </a:xfrm>
        </p:spPr>
        <p:txBody>
          <a:bodyPr>
            <a:normAutofit/>
          </a:bodyPr>
          <a:lstStyle/>
          <a:p>
            <a:r>
              <a:rPr lang="en-US" sz="4400" dirty="0"/>
              <a:t>y=</a:t>
            </a:r>
            <a:r>
              <a:rPr lang="en-US" sz="4400" dirty="0" err="1"/>
              <a:t>tg</a:t>
            </a:r>
            <a:r>
              <a:rPr lang="en-US" sz="4400" dirty="0"/>
              <a:t>(8x-5)</a:t>
            </a:r>
            <a:endParaRPr lang="ru-RU" sz="4400" dirty="0"/>
          </a:p>
          <a:p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1884" y="274638"/>
            <a:ext cx="744491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u="sng" dirty="0" smtClean="0"/>
              <a:t>ВЫЧИСЛИ  ПРОИЗВОДНУЮ</a:t>
            </a:r>
            <a:endParaRPr lang="ru-RU" u="sng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088232" cy="1958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1367643" y="4788702"/>
            <a:ext cx="2520280" cy="164876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ВЫБРАТЬ ДРУГОЙ ПУТЬ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/>
              <p:cNvSpPr txBox="1">
                <a:spLocks/>
              </p:cNvSpPr>
              <p:nvPr/>
            </p:nvSpPr>
            <p:spPr>
              <a:xfrm>
                <a:off x="2627783" y="3621059"/>
                <a:ext cx="5931693" cy="11087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y´=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5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5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2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5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5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  <m:r>
                          <a:rPr lang="en-US" sz="5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5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52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ru-RU" sz="5200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ru-RU" sz="4400" dirty="0"/>
              </a:p>
            </p:txBody>
          </p:sp>
        </mc:Choice>
        <mc:Fallback xmlns="">
          <p:sp>
            <p:nvSpPr>
              <p:cNvPr id="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3" y="3621059"/>
                <a:ext cx="5931693" cy="1108720"/>
              </a:xfrm>
              <a:prstGeom prst="rect">
                <a:avLst/>
              </a:prstGeom>
              <a:blipFill rotWithShape="1">
                <a:blip r:embed="rId6"/>
                <a:stretch>
                  <a:fillRect l="-4214" t="-12088"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Равнобедренный треугольник 9">
            <a:hlinkClick r:id="rId7" action="ppaction://hlinksldjump"/>
          </p:cNvPr>
          <p:cNvSpPr/>
          <p:nvPr/>
        </p:nvSpPr>
        <p:spPr>
          <a:xfrm rot="5400000">
            <a:off x="8064388" y="5816937"/>
            <a:ext cx="504056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hlinkClick r:id="rId8" action="ppaction://hlinksldjump"/>
          </p:cNvPr>
          <p:cNvSpPr/>
          <p:nvPr/>
        </p:nvSpPr>
        <p:spPr>
          <a:xfrm rot="16200000">
            <a:off x="7270429" y="5816937"/>
            <a:ext cx="504056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888"/>
            <a:ext cx="9171849" cy="6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© Романчук А. Т.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547664" y="1600200"/>
                <a:ext cx="7139136" cy="1420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endParaRPr lang="ru-RU" dirty="0" smtClean="0"/>
              </a:p>
              <a:p>
                <a:r>
                  <a:rPr lang="en-US" sz="4000" dirty="0"/>
                  <a:t> </a:t>
                </a:r>
                <a:r>
                  <a:rPr lang="en-US" sz="4000" dirty="0" smtClean="0"/>
                  <a:t>y=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/>
                          </a:rPr>
                          <m:t>−2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664" y="1600200"/>
                <a:ext cx="7139136" cy="1420004"/>
              </a:xfrm>
              <a:prstGeom prst="rect">
                <a:avLst/>
              </a:prstGeom>
              <a:blipFill rotWithShape="1">
                <a:blip r:embed="rId3"/>
                <a:stretch>
                  <a:fillRect l="-2733" b="-17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5"/>
              <p:cNvSpPr txBox="1">
                <a:spLocks/>
              </p:cNvSpPr>
              <p:nvPr/>
            </p:nvSpPr>
            <p:spPr>
              <a:xfrm>
                <a:off x="1691680" y="2636912"/>
                <a:ext cx="7139136" cy="2053896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endParaRPr lang="ru-RU" dirty="0" smtClean="0"/>
              </a:p>
              <a:p>
                <a:r>
                  <a:rPr lang="en-US" sz="4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 y´=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ru-RU" sz="4400" b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ru-RU" sz="4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636912"/>
                <a:ext cx="7139136" cy="2053896"/>
              </a:xfrm>
              <a:prstGeom prst="rect">
                <a:avLst/>
              </a:prstGeom>
              <a:blipFill rotWithShape="1">
                <a:blip r:embed="rId7"/>
                <a:stretch>
                  <a:fillRect l="-3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1884" y="274638"/>
            <a:ext cx="744491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u="sng" dirty="0" smtClean="0"/>
              <a:t>ВЫЧИСЛИ  ПРОИЗВОДНУЮ</a:t>
            </a:r>
            <a:endParaRPr lang="ru-RU" u="sng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088232" cy="1958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Овал 9">
            <a:hlinkClick r:id="rId9" action="ppaction://hlinksldjump"/>
          </p:cNvPr>
          <p:cNvSpPr/>
          <p:nvPr/>
        </p:nvSpPr>
        <p:spPr>
          <a:xfrm>
            <a:off x="5400092" y="4690808"/>
            <a:ext cx="2880320" cy="164876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Задания выполнены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715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387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ПРОИЗВОДНАЯ ИГРА</vt:lpstr>
      <vt:lpstr>ДОРОГОЙ ДРУГ!</vt:lpstr>
      <vt:lpstr>ИГРАЕМ ПО ПРАВИЛАМ</vt:lpstr>
      <vt:lpstr>КАКОЙ ПУТЬ ВЫБЕРЕШЬ ТЫ?</vt:lpstr>
      <vt:lpstr> ВЫЧИСЛИ  ПРОИЗВОДНУЮ</vt:lpstr>
      <vt:lpstr> ВЫЧИСЛИ  ПРОИЗВОДНУЮ</vt:lpstr>
      <vt:lpstr> ВЫЧИСЛИ  ПРОИЗВОДНУЮ</vt:lpstr>
      <vt:lpstr> ВЫЧИСЛИ  ПРОИЗВОДНУЮ</vt:lpstr>
      <vt:lpstr> ВЫЧИСЛИ  ПРОИЗВОДНУЮ</vt:lpstr>
      <vt:lpstr>На рисунке изображен график функции y=f(x), определенной на интервале (-6;8). Определите количество целых точек, в которых производная функции положительна.</vt:lpstr>
      <vt:lpstr>Прямая y=8x-9 является касательной к графику функции y=x^3+x^2+8x-9.  Найдите абсциссу точки касания.</vt:lpstr>
      <vt:lpstr>Презентация PowerPoint</vt:lpstr>
      <vt:lpstr>На ри­сун­ке изоб­ражён гра­фик y=f'(x) — про­из­вод­ной функ­ции f(x), опре­де­лен­ной на ин­тер­ва­ле (-8; 3). В какой точке от­рез­ка [-3; 2 ] функ­ция f(x) при­ни­ма­ет наи­боль­шее зна­че­ние?</vt:lpstr>
      <vt:lpstr>Пря­мая y=3x+4  яв­ля­ет­ся  ка­са­тельной к гра­фи­ку  функ­ции y=3x^2-3x+c. Най­ди­те c .</vt:lpstr>
      <vt:lpstr>ИГРА ОКОНЧЕНА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k1_503_01</cp:lastModifiedBy>
  <cp:revision>32</cp:revision>
  <dcterms:created xsi:type="dcterms:W3CDTF">2016-10-02T12:15:48Z</dcterms:created>
  <dcterms:modified xsi:type="dcterms:W3CDTF">2016-10-10T08:35:37Z</dcterms:modified>
</cp:coreProperties>
</file>